
<file path=[Content_Types].xml><?xml version="1.0" encoding="utf-8"?>
<Types xmlns="http://schemas.openxmlformats.org/package/2006/content-types">
  <Default Extension="xml" ContentType="application/xml"/>
  <Default Extension="png" ContentType="image/png"/>
  <Default Extension="jpg" ContentType="image/jp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Lst>
  <p:notesMasterIdLst>
    <p:notesMasterId r:id="rId20"/>
  </p:notesMasterIdLst>
  <p:sldIdLst>
    <p:sldId id="256" r:id="rId2"/>
    <p:sldId id="286" r:id="rId3"/>
    <p:sldId id="273" r:id="rId4"/>
    <p:sldId id="311" r:id="rId5"/>
    <p:sldId id="272" r:id="rId6"/>
    <p:sldId id="313" r:id="rId7"/>
    <p:sldId id="316" r:id="rId8"/>
    <p:sldId id="315" r:id="rId9"/>
    <p:sldId id="317" r:id="rId10"/>
    <p:sldId id="318" r:id="rId11"/>
    <p:sldId id="321" r:id="rId12"/>
    <p:sldId id="322" r:id="rId13"/>
    <p:sldId id="320" r:id="rId14"/>
    <p:sldId id="323" r:id="rId15"/>
    <p:sldId id="314" r:id="rId16"/>
    <p:sldId id="324" r:id="rId17"/>
    <p:sldId id="325" r:id="rId18"/>
    <p:sldId id="268"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6"/>
    <p:restoredTop sz="85253"/>
  </p:normalViewPr>
  <p:slideViewPr>
    <p:cSldViewPr snapToGrid="0" snapToObjects="1">
      <p:cViewPr>
        <p:scale>
          <a:sx n="117" d="100"/>
          <a:sy n="117" d="100"/>
        </p:scale>
        <p:origin x="1240" y="32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jpg>
</file>

<file path=ppt/media/image11.png>
</file>

<file path=ppt/media/image12.jpg>
</file>

<file path=ppt/media/image13.jpg>
</file>

<file path=ppt/media/image14.jpg>
</file>

<file path=ppt/media/image15.tiff>
</file>

<file path=ppt/media/image16.tiff>
</file>

<file path=ppt/media/image17.tiff>
</file>

<file path=ppt/media/image18.jpg>
</file>

<file path=ppt/media/image19.png>
</file>

<file path=ppt/media/image2.png>
</file>

<file path=ppt/media/image20.png>
</file>

<file path=ppt/media/image21.png>
</file>

<file path=ppt/media/image22.png>
</file>

<file path=ppt/media/image3.tiff>
</file>

<file path=ppt/media/image4.tiff>
</file>

<file path=ppt/media/image5.tiff>
</file>

<file path=ppt/media/image6.tiff>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psycnet.apa.org/index.cfm?fa=buy.optionToBuy&amp;id=1959-09865-001" TargetMode="External"/><Relationship Id="rId4" Type="http://schemas.openxmlformats.org/officeDocument/2006/relationships/hyperlink" Target="http://www.minicomplexity.org/pubs/1943-mcculloch-pitts-bmb.pdf" TargetMode="External"/><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130" name="Shape 13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Azure ML aims to transform your data in to an intelligent</a:t>
            </a:r>
            <a:r>
              <a:rPr lang="en-US" baseline="0" dirty="0"/>
              <a:t> action</a:t>
            </a:r>
            <a:endParaRPr lang="en-US" dirty="0"/>
          </a:p>
        </p:txBody>
      </p:sp>
      <p:sp>
        <p:nvSpPr>
          <p:cNvPr id="4" name="Slide Number Placeholder 3"/>
          <p:cNvSpPr>
            <a:spLocks noGrp="1"/>
          </p:cNvSpPr>
          <p:nvPr>
            <p:ph type="sldNum" sz="quarter" idx="10"/>
          </p:nvPr>
        </p:nvSpPr>
        <p:spPr/>
        <p:txBody>
          <a:bodyPr/>
          <a:lstStyle/>
          <a:p>
            <a:fld id="{39B346B2-E8EF-43C1-9AB2-48101FFD65C8}" type="slidenum">
              <a:rPr lang="en-US" smtClean="0"/>
              <a:t>3</a:t>
            </a:fld>
            <a:endParaRPr lang="en-US"/>
          </a:p>
        </p:txBody>
      </p:sp>
    </p:spTree>
    <p:extLst>
      <p:ext uri="{BB962C8B-B14F-4D97-AF65-F5344CB8AC3E}">
        <p14:creationId xmlns:p14="http://schemas.microsoft.com/office/powerpoint/2010/main" val="1879089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9584EBF-07BF-B54E-87BD-A4038F24E3DC}" type="slidenum">
              <a:rPr lang="en-US" smtClean="0"/>
              <a:t>5</a:t>
            </a:fld>
            <a:endParaRPr lang="en-US"/>
          </a:p>
        </p:txBody>
      </p:sp>
    </p:spTree>
    <p:extLst>
      <p:ext uri="{BB962C8B-B14F-4D97-AF65-F5344CB8AC3E}">
        <p14:creationId xmlns:p14="http://schemas.microsoft.com/office/powerpoint/2010/main" val="19410559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http://</a:t>
            </a:r>
            <a:r>
              <a:rPr lang="en-US" dirty="0" err="1" smtClean="0"/>
              <a:t>www.image-net.org</a:t>
            </a:r>
            <a:r>
              <a:rPr lang="en-US" dirty="0" smtClean="0"/>
              <a:t>/</a:t>
            </a:r>
          </a:p>
          <a:p>
            <a:endParaRPr lang="en-US" dirty="0"/>
          </a:p>
        </p:txBody>
      </p:sp>
      <p:sp>
        <p:nvSpPr>
          <p:cNvPr id="4" name="Slide Number Placeholder 3"/>
          <p:cNvSpPr>
            <a:spLocks noGrp="1"/>
          </p:cNvSpPr>
          <p:nvPr>
            <p:ph type="sldNum" sz="quarter" idx="10"/>
          </p:nvPr>
        </p:nvSpPr>
        <p:spPr/>
        <p:txBody>
          <a:bodyPr/>
          <a:lstStyle/>
          <a:p>
            <a:fld id="{E9584EBF-07BF-B54E-87BD-A4038F24E3DC}" type="slidenum">
              <a:rPr lang="en-US" smtClean="0"/>
              <a:t>6</a:t>
            </a:fld>
            <a:endParaRPr lang="en-US"/>
          </a:p>
        </p:txBody>
      </p:sp>
    </p:spTree>
    <p:extLst>
      <p:ext uri="{BB962C8B-B14F-4D97-AF65-F5344CB8AC3E}">
        <p14:creationId xmlns:p14="http://schemas.microsoft.com/office/powerpoint/2010/main" val="969143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Deep Learning</a:t>
            </a:r>
          </a:p>
          <a:p>
            <a:endParaRPr lang="en-US" dirty="0" smtClean="0"/>
          </a:p>
          <a:p>
            <a:r>
              <a:rPr lang="en-US" sz="1200" dirty="0" smtClean="0"/>
              <a:t>Biologically inspired by the brain and neurons</a:t>
            </a:r>
          </a:p>
          <a:p>
            <a:endParaRPr lang="en-US" sz="1200" dirty="0" smtClean="0"/>
          </a:p>
          <a:p>
            <a:r>
              <a:rPr lang="en-US" sz="1200" dirty="0" smtClean="0"/>
              <a:t>Deep Learning are stacked Layers of Neural Layers</a:t>
            </a:r>
          </a:p>
          <a:p>
            <a:r>
              <a:rPr lang="en-US" sz="1200" dirty="0" smtClean="0"/>
              <a:t>Neural layers</a:t>
            </a:r>
          </a:p>
          <a:p>
            <a:endParaRPr lang="en-US" sz="1200" dirty="0" smtClean="0"/>
          </a:p>
          <a:p>
            <a:endParaRPr lang="en-US" dirty="0" smtClean="0"/>
          </a:p>
          <a:p>
            <a:endParaRPr lang="en-US" dirty="0" smtClean="0"/>
          </a:p>
          <a:p>
            <a:endParaRPr lang="en-US" dirty="0" smtClean="0"/>
          </a:p>
          <a:p>
            <a:r>
              <a:rPr lang="en-US" dirty="0" smtClean="0"/>
              <a:t>https</a:t>
            </a:r>
            <a:r>
              <a:rPr lang="en-US" dirty="0"/>
              <a:t>://</a:t>
            </a:r>
            <a:r>
              <a:rPr lang="en-US" dirty="0" err="1"/>
              <a:t>en.wikipedia.org</a:t>
            </a:r>
            <a:r>
              <a:rPr lang="en-US" dirty="0"/>
              <a:t>/wiki/</a:t>
            </a:r>
            <a:r>
              <a:rPr lang="en-US" dirty="0" err="1"/>
              <a:t>Turing_test</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sng" kern="1200" dirty="0">
                <a:solidFill>
                  <a:schemeClr val="tx1"/>
                </a:solidFill>
                <a:effectLst/>
                <a:latin typeface="+mn-lt"/>
                <a:ea typeface="+mn-ea"/>
                <a:cs typeface="+mn-cs"/>
                <a:hlinkClick r:id="rId3"/>
              </a:rPr>
              <a:t>Frank Rosenblatt’s </a:t>
            </a:r>
            <a:r>
              <a:rPr lang="en-US" sz="1200" b="1" i="0" u="sng" kern="1200" dirty="0">
                <a:solidFill>
                  <a:schemeClr val="tx1"/>
                </a:solidFill>
                <a:effectLst/>
                <a:latin typeface="+mn-lt"/>
                <a:ea typeface="+mn-ea"/>
                <a:cs typeface="+mn-cs"/>
                <a:hlinkClick r:id="rId3"/>
              </a:rPr>
              <a:t>Perceptron</a:t>
            </a:r>
            <a:endParaRPr lang="en-US" dirty="0"/>
          </a:p>
          <a:p>
            <a:r>
              <a:rPr lang="en-US" dirty="0"/>
              <a:t>http://</a:t>
            </a:r>
            <a:r>
              <a:rPr lang="en-US" dirty="0" err="1"/>
              <a:t>psycnet.apa.org</a:t>
            </a:r>
            <a:r>
              <a:rPr lang="en-US" dirty="0"/>
              <a:t>/</a:t>
            </a:r>
            <a:r>
              <a:rPr lang="en-US" dirty="0" err="1"/>
              <a:t>index.cfm?fa</a:t>
            </a:r>
            <a:r>
              <a:rPr lang="en-US" dirty="0"/>
              <a:t>=</a:t>
            </a:r>
            <a:r>
              <a:rPr lang="en-US" dirty="0" err="1"/>
              <a:t>buy.optionToBuy&amp;id</a:t>
            </a:r>
            <a:r>
              <a:rPr lang="en-US" dirty="0"/>
              <a:t>=1959-09865-001</a:t>
            </a:r>
          </a:p>
          <a:p>
            <a:r>
              <a:rPr lang="en-US" sz="1200" b="0" i="0" kern="1200" dirty="0">
                <a:solidFill>
                  <a:schemeClr val="tx1"/>
                </a:solidFill>
                <a:effectLst/>
                <a:latin typeface="+mn-lt"/>
                <a:ea typeface="+mn-ea"/>
                <a:cs typeface="+mn-cs"/>
              </a:rPr>
              <a:t>A psychologist, Rosenblatt conceived of the </a:t>
            </a:r>
            <a:r>
              <a:rPr lang="en-US" sz="1200" b="0" i="0" kern="1200" dirty="0" err="1">
                <a:solidFill>
                  <a:schemeClr val="tx1"/>
                </a:solidFill>
                <a:effectLst/>
                <a:latin typeface="+mn-lt"/>
                <a:ea typeface="+mn-ea"/>
                <a:cs typeface="+mn-cs"/>
              </a:rPr>
              <a:t>Percetron</a:t>
            </a:r>
            <a:r>
              <a:rPr lang="en-US" sz="1200" b="0" i="0" kern="1200" dirty="0">
                <a:solidFill>
                  <a:schemeClr val="tx1"/>
                </a:solidFill>
                <a:effectLst/>
                <a:latin typeface="+mn-lt"/>
                <a:ea typeface="+mn-ea"/>
                <a:cs typeface="+mn-cs"/>
              </a:rPr>
              <a:t> as a simplified mathematical model of how the neurons in our brains operate: it takes a set of binary inputs (nearby neurons), multiplies each input by a continuous valued weight (the synapse strength to each nearby neuron), and thresholds the sum of these weighted inputs to output a 1 if the sum is big enough and otherwise a 0 (in the same way neurons either fire or do not). Most of the inputs to a Perceptron are either some data or the output of another Perceptron, but an extra detail is that </a:t>
            </a:r>
            <a:r>
              <a:rPr lang="en-US" sz="1200" b="0" i="0" kern="1200" dirty="0" err="1">
                <a:solidFill>
                  <a:schemeClr val="tx1"/>
                </a:solidFill>
                <a:effectLst/>
                <a:latin typeface="+mn-lt"/>
                <a:ea typeface="+mn-ea"/>
                <a:cs typeface="+mn-cs"/>
              </a:rPr>
              <a:t>Perceptrons</a:t>
            </a:r>
            <a:r>
              <a:rPr lang="en-US" sz="1200" b="0" i="0" kern="1200" dirty="0">
                <a:solidFill>
                  <a:schemeClr val="tx1"/>
                </a:solidFill>
                <a:effectLst/>
                <a:latin typeface="+mn-lt"/>
                <a:ea typeface="+mn-ea"/>
                <a:cs typeface="+mn-cs"/>
              </a:rPr>
              <a:t> also have one special ‘bias’ input, which just has a value of 1 and basically ensures that more functions are computable with the same input by being able to offset the summed value. This model of the neuron built on the work of Warren McCulloch and Walter Pitts </a:t>
            </a:r>
            <a:r>
              <a:rPr lang="en-US" sz="1200" b="0" i="0" u="sng" kern="1200" dirty="0">
                <a:solidFill>
                  <a:schemeClr val="tx1"/>
                </a:solidFill>
                <a:effectLst/>
                <a:latin typeface="+mn-lt"/>
                <a:ea typeface="+mn-ea"/>
                <a:cs typeface="+mn-cs"/>
                <a:hlinkClick r:id="rId4"/>
              </a:rPr>
              <a:t>Mcculoch-Pitts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 who showed that a neuron model that sums binary inputs and outputs a 1 if the sum exceeds a certain threshold value, and otherwise outputs a 0, can model the basic OR/AND/NOT functions. This, in the early days of AI, was a big deal - the predominant thought at the time was that making computers able to perform formal logical reasoning would essentially solve AI</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Biological motivation and connections</a:t>
            </a:r>
          </a:p>
          <a:p>
            <a:r>
              <a:rPr lang="en-US" sz="1200" b="0" i="0" kern="1200" dirty="0">
                <a:solidFill>
                  <a:schemeClr val="tx1"/>
                </a:solidFill>
                <a:effectLst/>
                <a:latin typeface="+mn-lt"/>
                <a:ea typeface="+mn-ea"/>
                <a:cs typeface="+mn-cs"/>
              </a:rPr>
              <a:t>The basic computational unit of the brain is a </a:t>
            </a:r>
            <a:r>
              <a:rPr lang="en-US" sz="1200" b="1" i="0" kern="1200" dirty="0">
                <a:solidFill>
                  <a:schemeClr val="tx1"/>
                </a:solidFill>
                <a:effectLst/>
                <a:latin typeface="+mn-lt"/>
                <a:ea typeface="+mn-ea"/>
                <a:cs typeface="+mn-cs"/>
              </a:rPr>
              <a:t>neuron</a:t>
            </a:r>
            <a:r>
              <a:rPr lang="en-US" sz="1200" b="0" i="0" kern="1200" dirty="0">
                <a:solidFill>
                  <a:schemeClr val="tx1"/>
                </a:solidFill>
                <a:effectLst/>
                <a:latin typeface="+mn-lt"/>
                <a:ea typeface="+mn-ea"/>
                <a:cs typeface="+mn-cs"/>
              </a:rPr>
              <a:t>. Approximately 86 billion neurons can be found in the human nervous system and they are connected with approximately 10^14 - 10^15 </a:t>
            </a:r>
            <a:r>
              <a:rPr lang="en-US" sz="1200" b="1" i="0" kern="1200" dirty="0">
                <a:solidFill>
                  <a:schemeClr val="tx1"/>
                </a:solidFill>
                <a:effectLst/>
                <a:latin typeface="+mn-lt"/>
                <a:ea typeface="+mn-ea"/>
                <a:cs typeface="+mn-cs"/>
              </a:rPr>
              <a:t>synapses</a:t>
            </a:r>
            <a:r>
              <a:rPr lang="en-US" sz="1200" b="0" i="0" kern="1200" dirty="0">
                <a:solidFill>
                  <a:schemeClr val="tx1"/>
                </a:solidFill>
                <a:effectLst/>
                <a:latin typeface="+mn-lt"/>
                <a:ea typeface="+mn-ea"/>
                <a:cs typeface="+mn-cs"/>
              </a:rPr>
              <a:t>. The diagram below shows a cartoon drawing of a biological neuron (left) and a common mathematical model (right). Each neuron receives input signals from its </a:t>
            </a:r>
            <a:r>
              <a:rPr lang="en-US" sz="1200" b="1" i="0" kern="1200" dirty="0">
                <a:solidFill>
                  <a:schemeClr val="tx1"/>
                </a:solidFill>
                <a:effectLst/>
                <a:latin typeface="+mn-lt"/>
                <a:ea typeface="+mn-ea"/>
                <a:cs typeface="+mn-cs"/>
              </a:rPr>
              <a:t>dendrites</a:t>
            </a:r>
            <a:r>
              <a:rPr lang="en-US" sz="1200" b="0" i="0" kern="1200" dirty="0">
                <a:solidFill>
                  <a:schemeClr val="tx1"/>
                </a:solidFill>
                <a:effectLst/>
                <a:latin typeface="+mn-lt"/>
                <a:ea typeface="+mn-ea"/>
                <a:cs typeface="+mn-cs"/>
              </a:rPr>
              <a:t> and produces output signals along its (single) </a:t>
            </a:r>
            <a:r>
              <a:rPr lang="en-US" sz="1200" b="1" i="0" kern="1200" dirty="0">
                <a:solidFill>
                  <a:schemeClr val="tx1"/>
                </a:solidFill>
                <a:effectLst/>
                <a:latin typeface="+mn-lt"/>
                <a:ea typeface="+mn-ea"/>
                <a:cs typeface="+mn-cs"/>
              </a:rPr>
              <a:t>axon</a:t>
            </a:r>
            <a:r>
              <a:rPr lang="en-US" sz="1200" b="0" i="0" kern="1200" dirty="0">
                <a:solidFill>
                  <a:schemeClr val="tx1"/>
                </a:solidFill>
                <a:effectLst/>
                <a:latin typeface="+mn-lt"/>
                <a:ea typeface="+mn-ea"/>
                <a:cs typeface="+mn-cs"/>
              </a:rPr>
              <a:t>. The axon eventually branches out and connects via synapses to dendrites of other neurons. In the computational model of a neuron, the signals that travel along the axons (e.g. </a:t>
            </a:r>
            <a:r>
              <a:rPr lang="en-US" sz="1200" b="0" i="0" u="none" strike="noStrike" kern="1200" dirty="0">
                <a:solidFill>
                  <a:schemeClr val="tx1"/>
                </a:solidFill>
                <a:effectLst/>
                <a:latin typeface="+mn-lt"/>
                <a:ea typeface="+mn-ea"/>
                <a:cs typeface="+mn-cs"/>
              </a:rPr>
              <a:t>x0x0</a:t>
            </a:r>
            <a:r>
              <a:rPr lang="en-US" sz="1200" b="0" i="0" kern="1200" dirty="0">
                <a:solidFill>
                  <a:schemeClr val="tx1"/>
                </a:solidFill>
                <a:effectLst/>
                <a:latin typeface="+mn-lt"/>
                <a:ea typeface="+mn-ea"/>
                <a:cs typeface="+mn-cs"/>
              </a:rPr>
              <a:t>) interact multiplicatively (e.g. </a:t>
            </a:r>
            <a:r>
              <a:rPr lang="en-US" sz="1200" b="0" i="0" u="none" strike="noStrike" kern="1200" dirty="0">
                <a:solidFill>
                  <a:schemeClr val="tx1"/>
                </a:solidFill>
                <a:effectLst/>
                <a:latin typeface="+mn-lt"/>
                <a:ea typeface="+mn-ea"/>
                <a:cs typeface="+mn-cs"/>
              </a:rPr>
              <a:t>w0x0w0x0</a:t>
            </a:r>
            <a:r>
              <a:rPr lang="en-US" sz="1200" b="0" i="0" kern="1200" dirty="0">
                <a:solidFill>
                  <a:schemeClr val="tx1"/>
                </a:solidFill>
                <a:effectLst/>
                <a:latin typeface="+mn-lt"/>
                <a:ea typeface="+mn-ea"/>
                <a:cs typeface="+mn-cs"/>
              </a:rPr>
              <a:t>) with the dendrites of the other neuron based on the synaptic strength at that synapse (e.g. </a:t>
            </a:r>
            <a:r>
              <a:rPr lang="en-US" sz="1200" b="0" i="0" u="none" strike="noStrike" kern="1200" dirty="0">
                <a:solidFill>
                  <a:schemeClr val="tx1"/>
                </a:solidFill>
                <a:effectLst/>
                <a:latin typeface="+mn-lt"/>
                <a:ea typeface="+mn-ea"/>
                <a:cs typeface="+mn-cs"/>
              </a:rPr>
              <a:t>w0w0</a:t>
            </a:r>
            <a:r>
              <a:rPr lang="en-US" sz="1200" b="0" i="0" kern="1200" dirty="0">
                <a:solidFill>
                  <a:schemeClr val="tx1"/>
                </a:solidFill>
                <a:effectLst/>
                <a:latin typeface="+mn-lt"/>
                <a:ea typeface="+mn-ea"/>
                <a:cs typeface="+mn-cs"/>
              </a:rPr>
              <a:t>). The idea is that the synaptic strengths (the weights </a:t>
            </a:r>
            <a:r>
              <a:rPr lang="en-US" sz="1200" b="0" i="0" u="none" strike="noStrike" kern="1200" dirty="0" err="1">
                <a:solidFill>
                  <a:schemeClr val="tx1"/>
                </a:solidFill>
                <a:effectLst/>
                <a:latin typeface="+mn-lt"/>
                <a:ea typeface="+mn-ea"/>
                <a:cs typeface="+mn-cs"/>
              </a:rPr>
              <a:t>ww</a:t>
            </a:r>
            <a:r>
              <a:rPr lang="en-US" sz="1200" b="0" i="0" kern="1200" dirty="0">
                <a:solidFill>
                  <a:schemeClr val="tx1"/>
                </a:solidFill>
                <a:effectLst/>
                <a:latin typeface="+mn-lt"/>
                <a:ea typeface="+mn-ea"/>
                <a:cs typeface="+mn-cs"/>
              </a:rPr>
              <a:t>) are learnable and control the strength of influence (and its direction: </a:t>
            </a:r>
            <a:r>
              <a:rPr lang="en-US" sz="1200" b="0" i="0" kern="1200" dirty="0" err="1">
                <a:solidFill>
                  <a:schemeClr val="tx1"/>
                </a:solidFill>
                <a:effectLst/>
                <a:latin typeface="+mn-lt"/>
                <a:ea typeface="+mn-ea"/>
                <a:cs typeface="+mn-cs"/>
              </a:rPr>
              <a:t>excitory</a:t>
            </a:r>
            <a:r>
              <a:rPr lang="en-US" sz="1200" b="0" i="0" kern="1200" dirty="0">
                <a:solidFill>
                  <a:schemeClr val="tx1"/>
                </a:solidFill>
                <a:effectLst/>
                <a:latin typeface="+mn-lt"/>
                <a:ea typeface="+mn-ea"/>
                <a:cs typeface="+mn-cs"/>
              </a:rPr>
              <a:t> (positive weight) or inhibitory (negative weight)) of one neuron on another. In the basic model, the dendrites carry the signal to the cell body where they all get summed. If the final sum is above a certain threshold, the neuron can </a:t>
            </a:r>
            <a:r>
              <a:rPr lang="en-US" sz="1200" b="0" i="1" kern="1200" dirty="0">
                <a:solidFill>
                  <a:schemeClr val="tx1"/>
                </a:solidFill>
                <a:effectLst/>
                <a:latin typeface="+mn-lt"/>
                <a:ea typeface="+mn-ea"/>
                <a:cs typeface="+mn-cs"/>
              </a:rPr>
              <a:t>fire</a:t>
            </a:r>
            <a:r>
              <a:rPr lang="en-US" sz="1200" b="0" i="0" kern="1200" dirty="0">
                <a:solidFill>
                  <a:schemeClr val="tx1"/>
                </a:solidFill>
                <a:effectLst/>
                <a:latin typeface="+mn-lt"/>
                <a:ea typeface="+mn-ea"/>
                <a:cs typeface="+mn-cs"/>
              </a:rPr>
              <a:t>, sending a spike along its axon. In the computational model, we assume that the precise timings of the spikes do not matter, and that only the frequency of the firing communicates information. Based on this </a:t>
            </a:r>
            <a:r>
              <a:rPr lang="en-US" sz="1200" b="0" i="1" kern="1200" dirty="0">
                <a:solidFill>
                  <a:schemeClr val="tx1"/>
                </a:solidFill>
                <a:effectLst/>
                <a:latin typeface="+mn-lt"/>
                <a:ea typeface="+mn-ea"/>
                <a:cs typeface="+mn-cs"/>
              </a:rPr>
              <a:t>rate code</a:t>
            </a:r>
            <a:r>
              <a:rPr lang="en-US" sz="1200" b="0" i="0" kern="1200" dirty="0">
                <a:solidFill>
                  <a:schemeClr val="tx1"/>
                </a:solidFill>
                <a:effectLst/>
                <a:latin typeface="+mn-lt"/>
                <a:ea typeface="+mn-ea"/>
                <a:cs typeface="+mn-cs"/>
              </a:rPr>
              <a:t> interpretation, we model the </a:t>
            </a:r>
            <a:r>
              <a:rPr lang="en-US" sz="1200" b="0" i="1" kern="1200" dirty="0">
                <a:solidFill>
                  <a:schemeClr val="tx1"/>
                </a:solidFill>
                <a:effectLst/>
                <a:latin typeface="+mn-lt"/>
                <a:ea typeface="+mn-ea"/>
                <a:cs typeface="+mn-cs"/>
              </a:rPr>
              <a:t>firing rate</a:t>
            </a:r>
            <a:r>
              <a:rPr lang="en-US" sz="1200" b="0" i="0" kern="1200" dirty="0">
                <a:solidFill>
                  <a:schemeClr val="tx1"/>
                </a:solidFill>
                <a:effectLst/>
                <a:latin typeface="+mn-lt"/>
                <a:ea typeface="+mn-ea"/>
                <a:cs typeface="+mn-cs"/>
              </a:rPr>
              <a:t> of the neuron with an </a:t>
            </a:r>
            <a:r>
              <a:rPr lang="en-US" sz="1200" b="1" i="0" kern="1200" dirty="0">
                <a:solidFill>
                  <a:schemeClr val="tx1"/>
                </a:solidFill>
                <a:effectLst/>
                <a:latin typeface="+mn-lt"/>
                <a:ea typeface="+mn-ea"/>
                <a:cs typeface="+mn-cs"/>
              </a:rPr>
              <a:t>activation function</a:t>
            </a:r>
            <a:r>
              <a:rPr lang="en-US" sz="1200" b="0" i="0"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ff</a:t>
            </a:r>
            <a:r>
              <a:rPr lang="en-US" sz="1200" b="0" i="0" kern="1200" dirty="0">
                <a:solidFill>
                  <a:schemeClr val="tx1"/>
                </a:solidFill>
                <a:effectLst/>
                <a:latin typeface="+mn-lt"/>
                <a:ea typeface="+mn-ea"/>
                <a:cs typeface="+mn-cs"/>
              </a:rPr>
              <a:t>, which represents the frequency of the spikes along the axon. Historically, a common choice of activation function is the </a:t>
            </a:r>
            <a:r>
              <a:rPr lang="en-US" sz="1200" b="1" i="0" kern="1200" dirty="0">
                <a:solidFill>
                  <a:schemeClr val="tx1"/>
                </a:solidFill>
                <a:effectLst/>
                <a:latin typeface="+mn-lt"/>
                <a:ea typeface="+mn-ea"/>
                <a:cs typeface="+mn-cs"/>
              </a:rPr>
              <a:t>sigmoid function</a:t>
            </a:r>
            <a:r>
              <a:rPr lang="en-US" sz="1200" b="0" i="0" kern="1200" dirty="0">
                <a:solidFill>
                  <a:schemeClr val="tx1"/>
                </a:solidFill>
                <a:effectLst/>
                <a:latin typeface="+mn-lt"/>
                <a:ea typeface="+mn-ea"/>
                <a:cs typeface="+mn-cs"/>
              </a:rPr>
              <a:t> </a:t>
            </a:r>
            <a:r>
              <a:rPr lang="en-US" sz="1200" b="0" i="0" u="none" strike="noStrike" kern="1200" dirty="0" err="1" smtClean="0">
                <a:solidFill>
                  <a:schemeClr val="tx1"/>
                </a:solidFill>
                <a:effectLst/>
                <a:latin typeface="+mn-lt"/>
                <a:ea typeface="+mn-ea"/>
                <a:cs typeface="+mn-cs"/>
              </a:rPr>
              <a:t>σ</a:t>
            </a:r>
            <a:r>
              <a:rPr lang="en-US" sz="1200" b="0" i="0" kern="1200" dirty="0">
                <a:solidFill>
                  <a:schemeClr val="tx1"/>
                </a:solidFill>
                <a:effectLst/>
                <a:latin typeface="+mn-lt"/>
                <a:ea typeface="+mn-ea"/>
                <a:cs typeface="+mn-cs"/>
              </a:rPr>
              <a:t>, since it takes a real-valued input (the signal strength after the sum) and squashes it to range between 0 and 1. We will see details of these activation functions later in this section.</a:t>
            </a:r>
          </a:p>
          <a:p>
            <a:endParaRPr lang="en-US" dirty="0"/>
          </a:p>
        </p:txBody>
      </p:sp>
      <p:sp>
        <p:nvSpPr>
          <p:cNvPr id="4" name="Slide Number Placeholder 3"/>
          <p:cNvSpPr>
            <a:spLocks noGrp="1"/>
          </p:cNvSpPr>
          <p:nvPr>
            <p:ph type="sldNum" sz="quarter" idx="10"/>
          </p:nvPr>
        </p:nvSpPr>
        <p:spPr/>
        <p:txBody>
          <a:bodyPr/>
          <a:lstStyle/>
          <a:p>
            <a:fld id="{E9584EBF-07BF-B54E-87BD-A4038F24E3DC}" type="slidenum">
              <a:rPr lang="en-US" smtClean="0"/>
              <a:t>7</a:t>
            </a:fld>
            <a:endParaRPr lang="en-US"/>
          </a:p>
        </p:txBody>
      </p:sp>
    </p:spTree>
    <p:extLst>
      <p:ext uri="{BB962C8B-B14F-4D97-AF65-F5344CB8AC3E}">
        <p14:creationId xmlns:p14="http://schemas.microsoft.com/office/powerpoint/2010/main" val="40426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Shape 613"/>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14" name="Shape 614"/>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615" name="Shape 615"/>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18</a:t>
            </a:fld>
            <a:endParaRPr lang="en-US"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5"/>
        <p:cNvGrpSpPr/>
        <p:nvPr/>
      </p:nvGrpSpPr>
      <p:grpSpPr>
        <a:xfrm>
          <a:off x="0" y="0"/>
          <a:ext cx="0" cy="0"/>
          <a:chOff x="0" y="0"/>
          <a:chExt cx="0" cy="0"/>
        </a:xfrm>
      </p:grpSpPr>
      <p:sp>
        <p:nvSpPr>
          <p:cNvPr id="16" name="Shape 16"/>
          <p:cNvSpPr txBox="1">
            <a:spLocks noGrp="1"/>
          </p:cNvSpPr>
          <p:nvPr>
            <p:ph type="ctrTitle"/>
          </p:nvPr>
        </p:nvSpPr>
        <p:spPr>
          <a:xfrm>
            <a:off x="685800" y="1597819"/>
            <a:ext cx="7772400" cy="1102518"/>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7" name="Shape 17"/>
          <p:cNvSpPr txBox="1">
            <a:spLocks noGrp="1"/>
          </p:cNvSpPr>
          <p:nvPr>
            <p:ph type="subTitle" idx="1"/>
          </p:nvPr>
        </p:nvSpPr>
        <p:spPr>
          <a:xfrm>
            <a:off x="1371600" y="2914650"/>
            <a:ext cx="6400799" cy="1314449"/>
          </a:xfrm>
          <a:prstGeom prst="rect">
            <a:avLst/>
          </a:prstGeom>
          <a:noFill/>
          <a:ln>
            <a:noFill/>
          </a:ln>
        </p:spPr>
        <p:txBody>
          <a:bodyPr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8" name="Shape 18"/>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9" name="Shape 19"/>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7"/>
        <p:cNvGrpSpPr/>
        <p:nvPr/>
      </p:nvGrpSpPr>
      <p:grpSpPr>
        <a:xfrm>
          <a:off x="0" y="0"/>
          <a:ext cx="0" cy="0"/>
          <a:chOff x="0" y="0"/>
          <a:chExt cx="0" cy="0"/>
        </a:xfrm>
      </p:grpSpPr>
      <p:sp>
        <p:nvSpPr>
          <p:cNvPr id="78" name="Shape 78"/>
          <p:cNvSpPr txBox="1">
            <a:spLocks noGrp="1"/>
          </p:cNvSpPr>
          <p:nvPr>
            <p:ph type="title"/>
          </p:nvPr>
        </p:nvSpPr>
        <p:spPr>
          <a:xfrm rot="5400000">
            <a:off x="6012655" y="771525"/>
            <a:ext cx="3290888" cy="20574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9" name="Shape 79"/>
          <p:cNvSpPr txBox="1">
            <a:spLocks noGrp="1"/>
          </p:cNvSpPr>
          <p:nvPr>
            <p:ph type="body" idx="1"/>
          </p:nvPr>
        </p:nvSpPr>
        <p:spPr>
          <a:xfrm rot="5400000">
            <a:off x="1821656" y="-1209674"/>
            <a:ext cx="3290888" cy="6019799"/>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2" name="Shape 82"/>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03_Details">
    <p:spTree>
      <p:nvGrpSpPr>
        <p:cNvPr id="1" name=""/>
        <p:cNvGrpSpPr/>
        <p:nvPr/>
      </p:nvGrpSpPr>
      <p:grpSpPr>
        <a:xfrm>
          <a:off x="0" y="0"/>
          <a:ext cx="0" cy="0"/>
          <a:chOff x="0" y="0"/>
          <a:chExt cx="0" cy="0"/>
        </a:xfrm>
      </p:grpSpPr>
      <p:sp>
        <p:nvSpPr>
          <p:cNvPr id="3" name="Title 1"/>
          <p:cNvSpPr>
            <a:spLocks noGrp="1"/>
          </p:cNvSpPr>
          <p:nvPr>
            <p:ph type="title"/>
          </p:nvPr>
        </p:nvSpPr>
        <p:spPr>
          <a:xfrm>
            <a:off x="114300" y="130969"/>
            <a:ext cx="8915400" cy="640556"/>
          </a:xfrm>
        </p:spPr>
        <p:txBody>
          <a:bodyPr/>
          <a:lstStyle/>
          <a:p>
            <a:r>
              <a:rPr lang="en-US"/>
              <a:t>Click to edit Master title style</a:t>
            </a:r>
          </a:p>
        </p:txBody>
      </p:sp>
    </p:spTree>
    <p:extLst>
      <p:ext uri="{BB962C8B-B14F-4D97-AF65-F5344CB8AC3E}">
        <p14:creationId xmlns:p14="http://schemas.microsoft.com/office/powerpoint/2010/main" val="902900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228112" y="205978"/>
            <a:ext cx="8763487" cy="536971"/>
          </a:xfrm>
          <a:prstGeom prst="rect">
            <a:avLst/>
          </a:prstGeom>
          <a:noFill/>
          <a:ln>
            <a:noFill/>
          </a:ln>
        </p:spPr>
        <p:txBody>
          <a:bodyPr lIns="91425" tIns="91425" rIns="91425" bIns="91425" anchor="t" anchorCtr="0"/>
          <a:lstStyle>
            <a:lvl1pPr marL="0" marR="0" lvl="0" indent="0" algn="l" rtl="0">
              <a:spcBef>
                <a:spcPts val="0"/>
              </a:spcBef>
              <a:buClr>
                <a:srgbClr val="0773B6"/>
              </a:buClr>
              <a:buFont typeface="Calibri"/>
              <a:buNone/>
              <a:defRPr sz="2600" b="1" i="0" u="none" strike="noStrike" cap="none">
                <a:solidFill>
                  <a:srgbClr val="0773B6"/>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body" idx="1"/>
          </p:nvPr>
        </p:nvSpPr>
        <p:spPr>
          <a:xfrm>
            <a:off x="228112" y="923491"/>
            <a:ext cx="8763487" cy="3394472"/>
          </a:xfrm>
          <a:prstGeom prst="rect">
            <a:avLst/>
          </a:prstGeom>
          <a:noFill/>
          <a:ln>
            <a:noFill/>
          </a:ln>
        </p:spPr>
        <p:txBody>
          <a:bodyPr lIns="91425" tIns="91425" rIns="91425" bIns="91425" anchor="t" anchorCtr="0"/>
          <a:lstStyle>
            <a:lvl1pPr marL="342900" marR="0" lvl="0" indent="-139700" algn="l" rtl="0">
              <a:spcBef>
                <a:spcPts val="640"/>
              </a:spcBef>
              <a:buClr>
                <a:srgbClr val="343533"/>
              </a:buClr>
              <a:buSzPct val="100000"/>
              <a:buFont typeface="Arial"/>
              <a:buChar char="•"/>
              <a:defRPr sz="3200" b="0" i="0" u="none" strike="noStrike" cap="none">
                <a:solidFill>
                  <a:srgbClr val="343533"/>
                </a:solidFill>
                <a:latin typeface="Calibri"/>
                <a:ea typeface="Calibri"/>
                <a:cs typeface="Calibri"/>
                <a:sym typeface="Calibri"/>
              </a:defRPr>
            </a:lvl1pPr>
            <a:lvl2pPr marL="742950" marR="0" lvl="1" indent="-107950" algn="l" rtl="0">
              <a:spcBef>
                <a:spcPts val="560"/>
              </a:spcBef>
              <a:buClr>
                <a:srgbClr val="343533"/>
              </a:buClr>
              <a:buSzPct val="100000"/>
              <a:buFont typeface="Arial"/>
              <a:buChar char="–"/>
              <a:defRPr sz="2800" b="0" i="0" u="none" strike="noStrike" cap="none">
                <a:solidFill>
                  <a:srgbClr val="343533"/>
                </a:solidFill>
                <a:latin typeface="Calibri"/>
                <a:ea typeface="Calibri"/>
                <a:cs typeface="Calibri"/>
                <a:sym typeface="Calibri"/>
              </a:defRPr>
            </a:lvl2pPr>
            <a:lvl3pPr marL="1143000" marR="0" lvl="2" indent="-76200" algn="l" rtl="0">
              <a:spcBef>
                <a:spcPts val="480"/>
              </a:spcBef>
              <a:buClr>
                <a:srgbClr val="343533"/>
              </a:buClr>
              <a:buSzPct val="100000"/>
              <a:buFont typeface="Arial"/>
              <a:buChar char="•"/>
              <a:defRPr sz="2400" b="0" i="0" u="none" strike="noStrike" cap="none">
                <a:solidFill>
                  <a:srgbClr val="343533"/>
                </a:solidFill>
                <a:latin typeface="Calibri"/>
                <a:ea typeface="Calibri"/>
                <a:cs typeface="Calibri"/>
                <a:sym typeface="Calibri"/>
              </a:defRPr>
            </a:lvl3pPr>
            <a:lvl4pPr marL="1600200" marR="0" lvl="3" indent="-101600" algn="l" rtl="0">
              <a:spcBef>
                <a:spcPts val="400"/>
              </a:spcBef>
              <a:buClr>
                <a:srgbClr val="343533"/>
              </a:buClr>
              <a:buSzPct val="100000"/>
              <a:buFont typeface="Arial"/>
              <a:buChar char="–"/>
              <a:defRPr sz="2000" b="0" i="0" u="none" strike="noStrike" cap="none">
                <a:solidFill>
                  <a:srgbClr val="343533"/>
                </a:solidFill>
                <a:latin typeface="Calibri"/>
                <a:ea typeface="Calibri"/>
                <a:cs typeface="Calibri"/>
                <a:sym typeface="Calibri"/>
              </a:defRPr>
            </a:lvl4pPr>
            <a:lvl5pPr marL="2057400" marR="0" lvl="4" indent="-101600" algn="l" rtl="0">
              <a:spcBef>
                <a:spcPts val="400"/>
              </a:spcBef>
              <a:buClr>
                <a:srgbClr val="343533"/>
              </a:buClr>
              <a:buSzPct val="100000"/>
              <a:buFont typeface="Arial"/>
              <a:buChar char="»"/>
              <a:defRPr sz="2000" b="0" i="0" u="none" strike="noStrike" cap="none">
                <a:solidFill>
                  <a:srgbClr val="343533"/>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4" name="Shape 24"/>
          <p:cNvSpPr/>
          <p:nvPr/>
        </p:nvSpPr>
        <p:spPr>
          <a:xfrm>
            <a:off x="0" y="0"/>
            <a:ext cx="9144000" cy="57150"/>
          </a:xfrm>
          <a:prstGeom prst="rect">
            <a:avLst/>
          </a:prstGeom>
          <a:solidFill>
            <a:srgbClr val="0773B6"/>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pic>
        <p:nvPicPr>
          <p:cNvPr id="25" name="Shape 25" descr="E:\Work\japan\Aloki\Qbole\PPT\New folder\From Alpesh\ref\Logo Main .png"/>
          <p:cNvPicPr preferRelativeResize="0"/>
          <p:nvPr/>
        </p:nvPicPr>
        <p:blipFill rotWithShape="1">
          <a:blip r:embed="rId2">
            <a:alphaModFix/>
          </a:blip>
          <a:srcRect/>
          <a:stretch/>
        </p:blipFill>
        <p:spPr>
          <a:xfrm>
            <a:off x="8481796" y="4808241"/>
            <a:ext cx="501502" cy="20936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6"/>
        <p:cNvGrpSpPr/>
        <p:nvPr/>
      </p:nvGrpSpPr>
      <p:grpSpPr>
        <a:xfrm>
          <a:off x="0" y="0"/>
          <a:ext cx="0" cy="0"/>
          <a:chOff x="0" y="0"/>
          <a:chExt cx="0" cy="0"/>
        </a:xfrm>
      </p:grpSpPr>
      <p:sp>
        <p:nvSpPr>
          <p:cNvPr id="27" name="Shape 27"/>
          <p:cNvSpPr txBox="1">
            <a:spLocks noGrp="1"/>
          </p:cNvSpPr>
          <p:nvPr>
            <p:ph type="title"/>
          </p:nvPr>
        </p:nvSpPr>
        <p:spPr>
          <a:xfrm>
            <a:off x="722312" y="3305176"/>
            <a:ext cx="7772400" cy="1021555"/>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000" b="1"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8" name="Shape 28"/>
          <p:cNvSpPr txBox="1">
            <a:spLocks noGrp="1"/>
          </p:cNvSpPr>
          <p:nvPr>
            <p:ph type="body" idx="1"/>
          </p:nvPr>
        </p:nvSpPr>
        <p:spPr>
          <a:xfrm>
            <a:off x="722312" y="2180034"/>
            <a:ext cx="7772400" cy="1125140"/>
          </a:xfrm>
          <a:prstGeom prst="rect">
            <a:avLst/>
          </a:prstGeom>
          <a:noFill/>
          <a:ln>
            <a:noFill/>
          </a:ln>
        </p:spPr>
        <p:txBody>
          <a:bodyPr lIns="91425" tIns="91425" rIns="91425" bIns="91425" anchor="b" anchorCtr="0"/>
          <a:lstStyle>
            <a:lvl1pPr marL="0" marR="0" lvl="0" indent="0" algn="l"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1pPr>
            <a:lvl2pPr marL="457200" marR="0" lvl="1" indent="0" algn="l" rtl="0">
              <a:spcBef>
                <a:spcPts val="360"/>
              </a:spcBef>
              <a:buClr>
                <a:srgbClr val="888888"/>
              </a:buClr>
              <a:buFont typeface="Arial"/>
              <a:buNone/>
              <a:defRPr sz="1800" b="0" i="0" u="none" strike="noStrike" cap="none">
                <a:solidFill>
                  <a:srgbClr val="888888"/>
                </a:solidFill>
                <a:latin typeface="Calibri"/>
                <a:ea typeface="Calibri"/>
                <a:cs typeface="Calibri"/>
                <a:sym typeface="Calibri"/>
              </a:defRPr>
            </a:lvl2pPr>
            <a:lvl3pPr marL="914400" marR="0" lvl="2" indent="0" algn="l" rtl="0">
              <a:spcBef>
                <a:spcPts val="320"/>
              </a:spcBef>
              <a:buClr>
                <a:srgbClr val="888888"/>
              </a:buClr>
              <a:buFont typeface="Arial"/>
              <a:buNone/>
              <a:defRPr sz="1600" b="0" i="0" u="none" strike="noStrike" cap="none">
                <a:solidFill>
                  <a:srgbClr val="888888"/>
                </a:solidFill>
                <a:latin typeface="Calibri"/>
                <a:ea typeface="Calibri"/>
                <a:cs typeface="Calibri"/>
                <a:sym typeface="Calibri"/>
              </a:defRPr>
            </a:lvl3pPr>
            <a:lvl4pPr marL="1371600" marR="0" lvl="3"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29" name="Shape 29"/>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0" name="Shape 30"/>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1" name="Shape 31"/>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9"/>
        <p:cNvGrpSpPr/>
        <p:nvPr/>
      </p:nvGrpSpPr>
      <p:grpSpPr>
        <a:xfrm>
          <a:off x="0" y="0"/>
          <a:ext cx="0" cy="0"/>
          <a:chOff x="0" y="0"/>
          <a:chExt cx="0" cy="0"/>
        </a:xfrm>
      </p:grpSpPr>
      <p:sp>
        <p:nvSpPr>
          <p:cNvPr id="40" name="Shape 40"/>
          <p:cNvSpPr txBox="1">
            <a:spLocks noGrp="1"/>
          </p:cNvSpPr>
          <p:nvPr>
            <p:ph type="title"/>
          </p:nvPr>
        </p:nvSpPr>
        <p:spPr>
          <a:xfrm>
            <a:off x="457200" y="205978"/>
            <a:ext cx="8229600" cy="85725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1" name="Shape 41"/>
          <p:cNvSpPr txBox="1">
            <a:spLocks noGrp="1"/>
          </p:cNvSpPr>
          <p:nvPr>
            <p:ph type="body" idx="1"/>
          </p:nvPr>
        </p:nvSpPr>
        <p:spPr>
          <a:xfrm>
            <a:off x="457200" y="1151334"/>
            <a:ext cx="4040187" cy="479821"/>
          </a:xfrm>
          <a:prstGeom prst="rect">
            <a:avLst/>
          </a:prstGeom>
          <a:noFill/>
          <a:ln>
            <a:noFill/>
          </a:ln>
        </p:spPr>
        <p:txBody>
          <a:bodyPr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body" idx="2"/>
          </p:nvPr>
        </p:nvSpPr>
        <p:spPr>
          <a:xfrm>
            <a:off x="457200" y="1631155"/>
            <a:ext cx="4040187" cy="2963465"/>
          </a:xfrm>
          <a:prstGeom prst="rect">
            <a:avLst/>
          </a:prstGeom>
          <a:noFill/>
          <a:ln>
            <a:noFill/>
          </a:ln>
        </p:spPr>
        <p:txBody>
          <a:bodyPr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body" idx="3"/>
          </p:nvPr>
        </p:nvSpPr>
        <p:spPr>
          <a:xfrm>
            <a:off x="4645026" y="1151334"/>
            <a:ext cx="4041774" cy="479821"/>
          </a:xfrm>
          <a:prstGeom prst="rect">
            <a:avLst/>
          </a:prstGeom>
          <a:noFill/>
          <a:ln>
            <a:noFill/>
          </a:ln>
        </p:spPr>
        <p:txBody>
          <a:bodyPr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body" idx="4"/>
          </p:nvPr>
        </p:nvSpPr>
        <p:spPr>
          <a:xfrm>
            <a:off x="4645026" y="1631155"/>
            <a:ext cx="4041774" cy="2963465"/>
          </a:xfrm>
          <a:prstGeom prst="rect">
            <a:avLst/>
          </a:prstGeom>
          <a:noFill/>
          <a:ln>
            <a:noFill/>
          </a:ln>
        </p:spPr>
        <p:txBody>
          <a:bodyPr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5" name="Shape 45"/>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6" name="Shape 46"/>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7" name="Shape 47"/>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457200" y="205978"/>
            <a:ext cx="8229600" cy="85725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0" name="Shape 50"/>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1" name="Shape 51"/>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57200" y="204786"/>
            <a:ext cx="3008313" cy="871538"/>
          </a:xfrm>
          <a:prstGeom prst="rect">
            <a:avLst/>
          </a:prstGeom>
          <a:noFill/>
          <a:ln>
            <a:noFill/>
          </a:ln>
        </p:spPr>
        <p:txBody>
          <a:bodyPr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9" name="Shape 59"/>
          <p:cNvSpPr txBox="1">
            <a:spLocks noGrp="1"/>
          </p:cNvSpPr>
          <p:nvPr>
            <p:ph type="body" idx="1"/>
          </p:nvPr>
        </p:nvSpPr>
        <p:spPr>
          <a:xfrm>
            <a:off x="3575050" y="204788"/>
            <a:ext cx="5111750" cy="4389834"/>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body" idx="2"/>
          </p:nvPr>
        </p:nvSpPr>
        <p:spPr>
          <a:xfrm>
            <a:off x="457200" y="1076325"/>
            <a:ext cx="3008313" cy="3518296"/>
          </a:xfrm>
          <a:prstGeom prst="rect">
            <a:avLst/>
          </a:prstGeom>
          <a:noFill/>
          <a:ln>
            <a:noFill/>
          </a:ln>
        </p:spPr>
        <p:txBody>
          <a:bodyPr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2" name="Shape 62"/>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1792288" y="3600450"/>
            <a:ext cx="5486399" cy="425053"/>
          </a:xfrm>
          <a:prstGeom prst="rect">
            <a:avLst/>
          </a:prstGeom>
          <a:noFill/>
          <a:ln>
            <a:noFill/>
          </a:ln>
        </p:spPr>
        <p:txBody>
          <a:bodyPr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6" name="Shape 66"/>
          <p:cNvSpPr>
            <a:spLocks noGrp="1"/>
          </p:cNvSpPr>
          <p:nvPr>
            <p:ph type="pic" idx="2"/>
          </p:nvPr>
        </p:nvSpPr>
        <p:spPr>
          <a:xfrm>
            <a:off x="1792288" y="459581"/>
            <a:ext cx="5486399" cy="3086099"/>
          </a:xfrm>
          <a:prstGeom prst="rect">
            <a:avLst/>
          </a:prstGeom>
          <a:noFill/>
          <a:ln>
            <a:noFill/>
          </a:ln>
        </p:spPr>
        <p:txBody>
          <a:bodyPr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body" idx="1"/>
          </p:nvPr>
        </p:nvSpPr>
        <p:spPr>
          <a:xfrm>
            <a:off x="1792288" y="4025503"/>
            <a:ext cx="5486399" cy="603647"/>
          </a:xfrm>
          <a:prstGeom prst="rect">
            <a:avLst/>
          </a:prstGeom>
          <a:noFill/>
          <a:ln>
            <a:noFill/>
          </a:ln>
        </p:spPr>
        <p:txBody>
          <a:bodyPr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9" name="Shape 69"/>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457200" y="205978"/>
            <a:ext cx="8229600" cy="85725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3" name="Shape 73"/>
          <p:cNvSpPr txBox="1">
            <a:spLocks noGrp="1"/>
          </p:cNvSpPr>
          <p:nvPr>
            <p:ph type="body" idx="1"/>
          </p:nvPr>
        </p:nvSpPr>
        <p:spPr>
          <a:xfrm rot="5400000">
            <a:off x="2874763" y="-1217413"/>
            <a:ext cx="3394472" cy="8229600"/>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4" name="Shape 74"/>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5" name="Shape 75"/>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6" name="Shape 76"/>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05978"/>
            <a:ext cx="8229600" cy="85725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200150"/>
            <a:ext cx="8229600" cy="3394472"/>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7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jpg"/><Relationship Id="rId5" Type="http://schemas.openxmlformats.org/officeDocument/2006/relationships/image" Target="../media/image10.jpg"/><Relationship Id="rId6" Type="http://schemas.openxmlformats.org/officeDocument/2006/relationships/image" Target="../media/image11.png"/><Relationship Id="rId7" Type="http://schemas.openxmlformats.org/officeDocument/2006/relationships/image" Target="../media/image12.jpg"/><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neuralnetworksanddeeplearning.com/chap1.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 Id="rId3" Type="http://schemas.openxmlformats.org/officeDocument/2006/relationships/image" Target="../media/image14.jpg"/></Relationships>
</file>

<file path=ppt/slides/_rels/slide14.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17.tiff"/><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hyperlink" Target="http://www.image-net.org/" TargetMode="External"/><Relationship Id="rId1" Type="http://schemas.openxmlformats.org/officeDocument/2006/relationships/slideLayout" Target="../slideLayouts/slideLayout2.xml"/><Relationship Id="rId2" Type="http://schemas.openxmlformats.org/officeDocument/2006/relationships/image" Target="../media/image1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tiff"/></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ctrTitle"/>
          </p:nvPr>
        </p:nvSpPr>
        <p:spPr>
          <a:xfrm>
            <a:off x="685800" y="1597819"/>
            <a:ext cx="7772400" cy="1102518"/>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endParaRPr sz="4400" b="0" i="0" u="none" strike="noStrike" cap="none">
              <a:solidFill>
                <a:schemeClr val="dk1"/>
              </a:solidFill>
              <a:latin typeface="Calibri"/>
              <a:ea typeface="Calibri"/>
              <a:cs typeface="Calibri"/>
              <a:sym typeface="Calibri"/>
            </a:endParaRPr>
          </a:p>
        </p:txBody>
      </p:sp>
      <p:sp>
        <p:nvSpPr>
          <p:cNvPr id="133" name="Shape 133"/>
          <p:cNvSpPr txBox="1">
            <a:spLocks noGrp="1"/>
          </p:cNvSpPr>
          <p:nvPr>
            <p:ph type="subTitle" idx="1"/>
          </p:nvPr>
        </p:nvSpPr>
        <p:spPr>
          <a:xfrm>
            <a:off x="1371600" y="2914650"/>
            <a:ext cx="6400799" cy="1314449"/>
          </a:xfrm>
          <a:prstGeom prst="rect">
            <a:avLst/>
          </a:prstGeom>
          <a:noFill/>
          <a:ln>
            <a:noFill/>
          </a:ln>
        </p:spPr>
        <p:txBody>
          <a:bodyPr lIns="91425" tIns="45700" rIns="91425" bIns="45700" anchor="t" anchorCtr="0">
            <a:noAutofit/>
          </a:bodyPr>
          <a:lstStyle/>
          <a:p>
            <a:pPr marL="0" marR="0" lvl="0" indent="0" algn="ctr" rtl="0">
              <a:spcBef>
                <a:spcPts val="0"/>
              </a:spcBef>
              <a:buClr>
                <a:srgbClr val="888888"/>
              </a:buClr>
              <a:buSzPct val="25000"/>
              <a:buFont typeface="Arial"/>
              <a:buNone/>
            </a:pPr>
            <a:endParaRPr sz="3200" b="0" i="0" u="none" strike="noStrike" cap="none">
              <a:solidFill>
                <a:srgbClr val="888888"/>
              </a:solidFill>
              <a:latin typeface="Calibri"/>
              <a:ea typeface="Calibri"/>
              <a:cs typeface="Calibri"/>
              <a:sym typeface="Calibri"/>
            </a:endParaRPr>
          </a:p>
        </p:txBody>
      </p:sp>
      <p:sp>
        <p:nvSpPr>
          <p:cNvPr id="134" name="Shape 134"/>
          <p:cNvSpPr/>
          <p:nvPr/>
        </p:nvSpPr>
        <p:spPr>
          <a:xfrm>
            <a:off x="0" y="0"/>
            <a:ext cx="9144000" cy="5143499"/>
          </a:xfrm>
          <a:prstGeom prst="rect">
            <a:avLst/>
          </a:prstGeom>
          <a:solidFill>
            <a:srgbClr val="0773B6"/>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grpSp>
        <p:nvGrpSpPr>
          <p:cNvPr id="135" name="Shape 135"/>
          <p:cNvGrpSpPr/>
          <p:nvPr/>
        </p:nvGrpSpPr>
        <p:grpSpPr>
          <a:xfrm>
            <a:off x="328344" y="3973112"/>
            <a:ext cx="4216282" cy="812285"/>
            <a:chOff x="523427" y="659975"/>
            <a:chExt cx="4216282" cy="812285"/>
          </a:xfrm>
        </p:grpSpPr>
        <p:pic>
          <p:nvPicPr>
            <p:cNvPr id="136" name="Shape 136" descr="E:\Work\japan\Aloki\Qbole\PPT\New folder\From Alpesh\ref\Logo White .png"/>
            <p:cNvPicPr preferRelativeResize="0"/>
            <p:nvPr/>
          </p:nvPicPr>
          <p:blipFill rotWithShape="1">
            <a:blip r:embed="rId3">
              <a:alphaModFix/>
            </a:blip>
            <a:srcRect/>
            <a:stretch/>
          </p:blipFill>
          <p:spPr>
            <a:xfrm>
              <a:off x="600341" y="659975"/>
              <a:ext cx="1249413" cy="521599"/>
            </a:xfrm>
            <a:prstGeom prst="rect">
              <a:avLst/>
            </a:prstGeom>
            <a:noFill/>
            <a:ln>
              <a:noFill/>
            </a:ln>
          </p:spPr>
        </p:pic>
        <p:sp>
          <p:nvSpPr>
            <p:cNvPr id="137" name="Shape 137"/>
            <p:cNvSpPr/>
            <p:nvPr/>
          </p:nvSpPr>
          <p:spPr>
            <a:xfrm>
              <a:off x="523427" y="1164483"/>
              <a:ext cx="4216282" cy="307777"/>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i="0" u="none" strike="noStrike" cap="none">
                  <a:solidFill>
                    <a:srgbClr val="EFEFEF"/>
                  </a:solidFill>
                  <a:latin typeface="Source Sans Pro ExtraLight"/>
                  <a:ea typeface="Source Sans Pro ExtraLight"/>
                  <a:cs typeface="Source Sans Pro ExtraLight"/>
                  <a:sym typeface="Source Sans Pro ExtraLight"/>
                </a:rPr>
                <a:t>The Cloud Data Platform for Insights-Driven Enterprises</a:t>
              </a:r>
            </a:p>
          </p:txBody>
        </p:sp>
      </p:grpSp>
      <p:sp>
        <p:nvSpPr>
          <p:cNvPr id="138" name="Shape 138"/>
          <p:cNvSpPr/>
          <p:nvPr/>
        </p:nvSpPr>
        <p:spPr>
          <a:xfrm>
            <a:off x="685800" y="1242825"/>
            <a:ext cx="7719300" cy="22467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4000" dirty="0" err="1" smtClean="0">
                <a:solidFill>
                  <a:schemeClr val="lt1"/>
                </a:solidFill>
                <a:latin typeface="Source Sans Pro ExtraLight"/>
                <a:ea typeface="Source Sans Pro ExtraLight"/>
                <a:cs typeface="Source Sans Pro ExtraLight"/>
                <a:sym typeface="Source Sans Pro ExtraLight"/>
              </a:rPr>
              <a:t>DeepLearning</a:t>
            </a:r>
            <a:endParaRPr lang="en-US" sz="4000" dirty="0">
              <a:solidFill>
                <a:schemeClr val="lt1"/>
              </a:solidFill>
              <a:latin typeface="Source Sans Pro ExtraLight"/>
              <a:ea typeface="Source Sans Pro ExtraLight"/>
              <a:cs typeface="Source Sans Pro ExtraLight"/>
              <a:sym typeface="Source Sans Pro ExtraLight"/>
            </a:endParaRPr>
          </a:p>
        </p:txBody>
      </p:sp>
      <p:sp>
        <p:nvSpPr>
          <p:cNvPr id="139" name="Shape 139"/>
          <p:cNvSpPr txBox="1"/>
          <p:nvPr/>
        </p:nvSpPr>
        <p:spPr>
          <a:xfrm>
            <a:off x="3151200" y="3049425"/>
            <a:ext cx="2841600" cy="492300"/>
          </a:xfrm>
          <a:prstGeom prst="rect">
            <a:avLst/>
          </a:prstGeom>
          <a:noFill/>
          <a:ln>
            <a:noFill/>
          </a:ln>
        </p:spPr>
        <p:txBody>
          <a:bodyPr lIns="91425" tIns="91425" rIns="91425" bIns="91425" anchor="t" anchorCtr="0">
            <a:noAutofit/>
          </a:bodyPr>
          <a:lstStyle/>
          <a:p>
            <a:pPr lvl="0" algn="ctr">
              <a:spcBef>
                <a:spcPts val="0"/>
              </a:spcBef>
              <a:buNone/>
            </a:pPr>
            <a:r>
              <a:rPr lang="en-US" sz="2400" dirty="0" smtClean="0">
                <a:solidFill>
                  <a:srgbClr val="F3F3F3"/>
                </a:solidFill>
                <a:latin typeface="Consolas"/>
                <a:ea typeface="Consolas"/>
                <a:cs typeface="Consolas"/>
                <a:sym typeface="Consolas"/>
              </a:rPr>
              <a:t>An Introduction</a:t>
            </a:r>
            <a:endParaRPr lang="en-US" sz="2400" dirty="0">
              <a:solidFill>
                <a:srgbClr val="F3F3F3"/>
              </a:solidFill>
              <a:latin typeface="Consolas"/>
              <a:ea typeface="Consolas"/>
              <a:cs typeface="Consolas"/>
              <a:sym typeface="Consola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Networks </a:t>
            </a:r>
            <a:r>
              <a:rPr lang="mr-IN" dirty="0" smtClean="0"/>
              <a:t>–</a:t>
            </a:r>
            <a:r>
              <a:rPr lang="en-US" dirty="0" smtClean="0"/>
              <a:t> Activation Functions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668258681"/>
              </p:ext>
            </p:extLst>
          </p:nvPr>
        </p:nvGraphicFramePr>
        <p:xfrm>
          <a:off x="620358" y="1012990"/>
          <a:ext cx="7802880" cy="3238146"/>
        </p:xfrm>
        <a:graphic>
          <a:graphicData uri="http://schemas.openxmlformats.org/drawingml/2006/table">
            <a:tbl>
              <a:tblPr>
                <a:tableStyleId>{5C22544A-7EE6-4342-B048-85BDC9FD1C3A}</a:tableStyleId>
              </a:tblPr>
              <a:tblGrid>
                <a:gridCol w="3901440"/>
                <a:gridCol w="3901440"/>
              </a:tblGrid>
              <a:tr h="1527586">
                <a:tc>
                  <a:txBody>
                    <a:bodyPr/>
                    <a:lstStyle/>
                    <a:p>
                      <a:r>
                        <a:rPr lang="en-US" dirty="0" smtClean="0"/>
                        <a:t>Sigmoid </a:t>
                      </a:r>
                      <a:endParaRPr lang="en-US" dirty="0"/>
                    </a:p>
                  </a:txBody>
                  <a:tcPr/>
                </a:tc>
                <a:tc>
                  <a:txBody>
                    <a:bodyPr/>
                    <a:lstStyle/>
                    <a:p>
                      <a:r>
                        <a:rPr lang="en-US" dirty="0" smtClean="0"/>
                        <a:t> RELU </a:t>
                      </a:r>
                      <a:endParaRPr lang="en-US" dirty="0"/>
                    </a:p>
                  </a:txBody>
                  <a:tcPr/>
                </a:tc>
              </a:tr>
              <a:tr h="1710560">
                <a:tc>
                  <a:txBody>
                    <a:bodyPr/>
                    <a:lstStyle/>
                    <a:p>
                      <a:r>
                        <a:rPr lang="en-US" dirty="0" err="1" smtClean="0"/>
                        <a:t>tanh</a:t>
                      </a:r>
                      <a:r>
                        <a:rPr lang="en-US" baseline="0" dirty="0" smtClean="0"/>
                        <a:t> </a:t>
                      </a:r>
                      <a:endParaRPr lang="en-US" dirty="0"/>
                    </a:p>
                  </a:txBody>
                  <a:tcPr/>
                </a:tc>
                <a:tc>
                  <a:txBody>
                    <a:bodyPr/>
                    <a:lstStyle/>
                    <a:p>
                      <a:r>
                        <a:rPr lang="en-US" dirty="0" smtClean="0"/>
                        <a:t>Leaky RELU</a:t>
                      </a:r>
                      <a:endParaRPr lang="en-US" dirty="0"/>
                    </a:p>
                  </a:txBody>
                  <a:tcPr/>
                </a:tc>
              </a:tr>
            </a:tbl>
          </a:graphicData>
        </a:graphic>
      </p:graphicFrame>
      <p:sp>
        <p:nvSpPr>
          <p:cNvPr id="6" name="object 14"/>
          <p:cNvSpPr/>
          <p:nvPr/>
        </p:nvSpPr>
        <p:spPr>
          <a:xfrm>
            <a:off x="2781990" y="1201141"/>
            <a:ext cx="1452259" cy="1143049"/>
          </a:xfrm>
          <a:prstGeom prst="rect">
            <a:avLst/>
          </a:prstGeom>
          <a:blipFill>
            <a:blip r:embed="rId2" cstate="print"/>
            <a:stretch>
              <a:fillRect/>
            </a:stretch>
          </a:blipFill>
        </p:spPr>
        <p:txBody>
          <a:bodyPr wrap="square" lIns="0" tIns="0" rIns="0" bIns="0" rtlCol="0"/>
          <a:lstStyle/>
          <a:p>
            <a:endParaRPr/>
          </a:p>
        </p:txBody>
      </p:sp>
      <p:sp>
        <p:nvSpPr>
          <p:cNvPr id="7" name="object 8"/>
          <p:cNvSpPr/>
          <p:nvPr/>
        </p:nvSpPr>
        <p:spPr>
          <a:xfrm>
            <a:off x="637642" y="1581611"/>
            <a:ext cx="1650074" cy="382629"/>
          </a:xfrm>
          <a:prstGeom prst="rect">
            <a:avLst/>
          </a:prstGeom>
          <a:blipFill>
            <a:blip r:embed="rId3" cstate="print"/>
            <a:stretch>
              <a:fillRect/>
            </a:stretch>
          </a:blipFill>
        </p:spPr>
        <p:txBody>
          <a:bodyPr wrap="square" lIns="0" tIns="0" rIns="0" bIns="0" rtlCol="0"/>
          <a:lstStyle/>
          <a:p>
            <a:endParaRPr/>
          </a:p>
        </p:txBody>
      </p:sp>
      <p:sp>
        <p:nvSpPr>
          <p:cNvPr id="9" name="object 15"/>
          <p:cNvSpPr/>
          <p:nvPr/>
        </p:nvSpPr>
        <p:spPr>
          <a:xfrm>
            <a:off x="2781990" y="2744101"/>
            <a:ext cx="1452250" cy="1107124"/>
          </a:xfrm>
          <a:prstGeom prst="rect">
            <a:avLst/>
          </a:prstGeom>
          <a:blipFill>
            <a:blip r:embed="rId4" cstate="print"/>
            <a:stretch>
              <a:fillRect/>
            </a:stretch>
          </a:blipFill>
        </p:spPr>
        <p:txBody>
          <a:bodyPr wrap="square" lIns="0" tIns="0" rIns="0" bIns="0" rtlCol="0"/>
          <a:lstStyle/>
          <a:p>
            <a:endParaRPr/>
          </a:p>
        </p:txBody>
      </p:sp>
      <p:sp>
        <p:nvSpPr>
          <p:cNvPr id="10" name="object 16"/>
          <p:cNvSpPr/>
          <p:nvPr/>
        </p:nvSpPr>
        <p:spPr>
          <a:xfrm>
            <a:off x="6177028" y="1201141"/>
            <a:ext cx="1385360" cy="1143049"/>
          </a:xfrm>
          <a:prstGeom prst="rect">
            <a:avLst/>
          </a:prstGeom>
          <a:blipFill>
            <a:blip r:embed="rId5" cstate="print"/>
            <a:stretch>
              <a:fillRect/>
            </a:stretch>
          </a:blipFill>
        </p:spPr>
        <p:txBody>
          <a:bodyPr wrap="square" lIns="0" tIns="0" rIns="0" bIns="0" rtlCol="0"/>
          <a:lstStyle/>
          <a:p>
            <a:endParaRPr/>
          </a:p>
        </p:txBody>
      </p:sp>
      <p:sp>
        <p:nvSpPr>
          <p:cNvPr id="11" name="object 10"/>
          <p:cNvSpPr/>
          <p:nvPr/>
        </p:nvSpPr>
        <p:spPr>
          <a:xfrm>
            <a:off x="4609855" y="1581611"/>
            <a:ext cx="1335476" cy="349974"/>
          </a:xfrm>
          <a:prstGeom prst="rect">
            <a:avLst/>
          </a:prstGeom>
          <a:blipFill>
            <a:blip r:embed="rId6" cstate="print"/>
            <a:stretch>
              <a:fillRect/>
            </a:stretch>
          </a:blipFill>
        </p:spPr>
        <p:txBody>
          <a:bodyPr wrap="square" lIns="0" tIns="0" rIns="0" bIns="0" rtlCol="0"/>
          <a:lstStyle/>
          <a:p>
            <a:endParaRPr/>
          </a:p>
        </p:txBody>
      </p:sp>
      <p:sp>
        <p:nvSpPr>
          <p:cNvPr id="12" name="object 17"/>
          <p:cNvSpPr/>
          <p:nvPr/>
        </p:nvSpPr>
        <p:spPr>
          <a:xfrm>
            <a:off x="6502930" y="2744101"/>
            <a:ext cx="1452250" cy="1143016"/>
          </a:xfrm>
          <a:prstGeom prst="rect">
            <a:avLst/>
          </a:prstGeom>
          <a:blipFill>
            <a:blip r:embed="rId7"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21050554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Networks - Loss</a:t>
            </a:r>
            <a:endParaRPr lang="en-US" dirty="0"/>
          </a:p>
        </p:txBody>
      </p:sp>
      <p:sp>
        <p:nvSpPr>
          <p:cNvPr id="3" name="Text Placeholder 2"/>
          <p:cNvSpPr>
            <a:spLocks noGrp="1"/>
          </p:cNvSpPr>
          <p:nvPr>
            <p:ph type="body" idx="1"/>
          </p:nvPr>
        </p:nvSpPr>
        <p:spPr/>
        <p:txBody>
          <a:bodyPr/>
          <a:lstStyle/>
          <a:p>
            <a:r>
              <a:rPr lang="en-US" sz="2400" dirty="0" smtClean="0"/>
              <a:t> In Supervised learning, the idea is to compare the output generated  with the function to the Actual Labeled Value.</a:t>
            </a:r>
          </a:p>
          <a:p>
            <a:pPr lvl="1"/>
            <a:r>
              <a:rPr lang="en-US" sz="2000" dirty="0"/>
              <a:t> </a:t>
            </a:r>
            <a:r>
              <a:rPr lang="en-US" sz="2000" dirty="0" smtClean="0"/>
              <a:t>E.g. if I give an image pixels as an input, I will have labeled data as output. The idea of machine learning is to minimize this loss to </a:t>
            </a:r>
            <a:r>
              <a:rPr lang="en-US" sz="2000" b="1" u="sng" dirty="0" smtClean="0"/>
              <a:t>near 0</a:t>
            </a:r>
            <a:r>
              <a:rPr lang="en-US" sz="2000" dirty="0" smtClean="0"/>
              <a:t>.</a:t>
            </a:r>
            <a:endParaRPr lang="en-US" sz="2000" dirty="0"/>
          </a:p>
        </p:txBody>
      </p:sp>
    </p:spTree>
    <p:extLst>
      <p:ext uri="{BB962C8B-B14F-4D97-AF65-F5344CB8AC3E}">
        <p14:creationId xmlns:p14="http://schemas.microsoft.com/office/powerpoint/2010/main" val="15723962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Networks </a:t>
            </a:r>
            <a:r>
              <a:rPr lang="mr-IN" dirty="0" smtClean="0"/>
              <a:t>–</a:t>
            </a:r>
            <a:r>
              <a:rPr lang="en-US" dirty="0" smtClean="0"/>
              <a:t> Back Propagation</a:t>
            </a:r>
            <a:endParaRPr lang="en-US" dirty="0"/>
          </a:p>
        </p:txBody>
      </p:sp>
      <p:sp>
        <p:nvSpPr>
          <p:cNvPr id="3" name="Text Placeholder 2"/>
          <p:cNvSpPr>
            <a:spLocks noGrp="1"/>
          </p:cNvSpPr>
          <p:nvPr>
            <p:ph type="body" idx="1"/>
          </p:nvPr>
        </p:nvSpPr>
        <p:spPr>
          <a:xfrm>
            <a:off x="228112" y="923491"/>
            <a:ext cx="8763487" cy="3788358"/>
          </a:xfrm>
        </p:spPr>
        <p:txBody>
          <a:bodyPr/>
          <a:lstStyle/>
          <a:p>
            <a:r>
              <a:rPr lang="en-US" sz="2400" dirty="0" smtClean="0"/>
              <a:t> Once the loss is generated</a:t>
            </a:r>
          </a:p>
          <a:p>
            <a:r>
              <a:rPr lang="en-US" sz="2400" dirty="0"/>
              <a:t> </a:t>
            </a:r>
            <a:r>
              <a:rPr lang="en-US" sz="2400" dirty="0" smtClean="0"/>
              <a:t>The idea is to update the weights so that they can be changed by “delta” in regards to the loss, so that the loss slowly progresses towards </a:t>
            </a:r>
            <a:r>
              <a:rPr lang="en-US" sz="2400" b="1" dirty="0" smtClean="0"/>
              <a:t>0.</a:t>
            </a:r>
          </a:p>
          <a:p>
            <a:r>
              <a:rPr lang="en-US" sz="2400" b="1" dirty="0"/>
              <a:t> </a:t>
            </a:r>
            <a:r>
              <a:rPr lang="en-US" sz="2400" dirty="0" smtClean="0"/>
              <a:t>This is done by a Differential Equation Chaining.</a:t>
            </a:r>
          </a:p>
          <a:p>
            <a:pPr lvl="1"/>
            <a:r>
              <a:rPr lang="en-US" sz="2000" dirty="0"/>
              <a:t> More details can be found on (</a:t>
            </a:r>
            <a:r>
              <a:rPr lang="en-US" sz="2000" dirty="0">
                <a:hlinkClick r:id="rId2"/>
              </a:rPr>
              <a:t>http://</a:t>
            </a:r>
            <a:r>
              <a:rPr lang="en-US" sz="2000" dirty="0" smtClean="0">
                <a:hlinkClick r:id="rId2"/>
              </a:rPr>
              <a:t>neuralnetworksanddeeplearning.com/chap1.html)</a:t>
            </a:r>
            <a:endParaRPr lang="en-US" sz="2000" dirty="0" smtClean="0"/>
          </a:p>
          <a:p>
            <a:r>
              <a:rPr lang="en-US" sz="2400" dirty="0" smtClean="0"/>
              <a:t> Eventually after many iterations (epochs) weights and bias changes to be able to get outputs closer to actual values</a:t>
            </a:r>
            <a:endParaRPr lang="en-US" sz="2400" dirty="0"/>
          </a:p>
        </p:txBody>
      </p:sp>
    </p:spTree>
    <p:extLst>
      <p:ext uri="{BB962C8B-B14F-4D97-AF65-F5344CB8AC3E}">
        <p14:creationId xmlns:p14="http://schemas.microsoft.com/office/powerpoint/2010/main" val="12173221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84775" y="850600"/>
            <a:ext cx="3245724" cy="2223100"/>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4369249" y="832751"/>
            <a:ext cx="4604950" cy="2258800"/>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3901199" y="908524"/>
            <a:ext cx="0" cy="2242185"/>
          </a:xfrm>
          <a:custGeom>
            <a:avLst/>
            <a:gdLst/>
            <a:ahLst/>
            <a:cxnLst/>
            <a:rect l="l" t="t" r="r" b="b"/>
            <a:pathLst>
              <a:path h="2242185">
                <a:moveTo>
                  <a:pt x="0" y="0"/>
                </a:moveTo>
                <a:lnTo>
                  <a:pt x="0" y="2241899"/>
                </a:lnTo>
              </a:path>
            </a:pathLst>
          </a:custGeom>
          <a:ln w="28574">
            <a:solidFill>
              <a:srgbClr val="000000"/>
            </a:solidFill>
          </a:ln>
        </p:spPr>
        <p:txBody>
          <a:bodyPr wrap="square" lIns="0" tIns="0" rIns="0" bIns="0" rtlCol="0"/>
          <a:lstStyle/>
          <a:p>
            <a:endParaRPr/>
          </a:p>
        </p:txBody>
      </p:sp>
      <p:sp>
        <p:nvSpPr>
          <p:cNvPr id="5" name="object 5"/>
          <p:cNvSpPr/>
          <p:nvPr/>
        </p:nvSpPr>
        <p:spPr>
          <a:xfrm>
            <a:off x="2406050" y="3253882"/>
            <a:ext cx="1021080" cy="717550"/>
          </a:xfrm>
          <a:custGeom>
            <a:avLst/>
            <a:gdLst/>
            <a:ahLst/>
            <a:cxnLst/>
            <a:rect l="l" t="t" r="r" b="b"/>
            <a:pathLst>
              <a:path w="1021079" h="717550">
                <a:moveTo>
                  <a:pt x="1020974" y="717292"/>
                </a:moveTo>
                <a:lnTo>
                  <a:pt x="0" y="0"/>
                </a:lnTo>
              </a:path>
            </a:pathLst>
          </a:custGeom>
          <a:ln w="19049">
            <a:solidFill>
              <a:srgbClr val="666666"/>
            </a:solidFill>
          </a:ln>
        </p:spPr>
        <p:txBody>
          <a:bodyPr wrap="square" lIns="0" tIns="0" rIns="0" bIns="0" rtlCol="0"/>
          <a:lstStyle/>
          <a:p>
            <a:endParaRPr/>
          </a:p>
        </p:txBody>
      </p:sp>
      <p:sp>
        <p:nvSpPr>
          <p:cNvPr id="6" name="object 6"/>
          <p:cNvSpPr/>
          <p:nvPr/>
        </p:nvSpPr>
        <p:spPr>
          <a:xfrm>
            <a:off x="2335312" y="3204184"/>
            <a:ext cx="88900" cy="75565"/>
          </a:xfrm>
          <a:custGeom>
            <a:avLst/>
            <a:gdLst/>
            <a:ahLst/>
            <a:cxnLst/>
            <a:rect l="l" t="t" r="r" b="b"/>
            <a:pathLst>
              <a:path w="88900" h="75564">
                <a:moveTo>
                  <a:pt x="52649" y="75444"/>
                </a:moveTo>
                <a:lnTo>
                  <a:pt x="0" y="0"/>
                </a:lnTo>
                <a:lnTo>
                  <a:pt x="88826" y="23950"/>
                </a:lnTo>
                <a:lnTo>
                  <a:pt x="52649" y="75444"/>
                </a:lnTo>
                <a:close/>
              </a:path>
            </a:pathLst>
          </a:custGeom>
          <a:solidFill>
            <a:srgbClr val="666666"/>
          </a:solidFill>
        </p:spPr>
        <p:txBody>
          <a:bodyPr wrap="square" lIns="0" tIns="0" rIns="0" bIns="0" rtlCol="0"/>
          <a:lstStyle/>
          <a:p>
            <a:endParaRPr/>
          </a:p>
        </p:txBody>
      </p:sp>
      <p:sp>
        <p:nvSpPr>
          <p:cNvPr id="7" name="object 7"/>
          <p:cNvSpPr/>
          <p:nvPr/>
        </p:nvSpPr>
        <p:spPr>
          <a:xfrm>
            <a:off x="2335312" y="3204184"/>
            <a:ext cx="88900" cy="75565"/>
          </a:xfrm>
          <a:custGeom>
            <a:avLst/>
            <a:gdLst/>
            <a:ahLst/>
            <a:cxnLst/>
            <a:rect l="l" t="t" r="r" b="b"/>
            <a:pathLst>
              <a:path w="88900" h="75564">
                <a:moveTo>
                  <a:pt x="88826" y="23950"/>
                </a:moveTo>
                <a:lnTo>
                  <a:pt x="0" y="0"/>
                </a:lnTo>
                <a:lnTo>
                  <a:pt x="52649" y="75444"/>
                </a:lnTo>
                <a:lnTo>
                  <a:pt x="88826" y="23950"/>
                </a:lnTo>
                <a:close/>
              </a:path>
            </a:pathLst>
          </a:custGeom>
          <a:ln w="19049">
            <a:solidFill>
              <a:srgbClr val="666666"/>
            </a:solidFill>
          </a:ln>
        </p:spPr>
        <p:txBody>
          <a:bodyPr wrap="square" lIns="0" tIns="0" rIns="0" bIns="0" rtlCol="0"/>
          <a:lstStyle/>
          <a:p>
            <a:endParaRPr/>
          </a:p>
        </p:txBody>
      </p:sp>
      <p:sp>
        <p:nvSpPr>
          <p:cNvPr id="8" name="object 8"/>
          <p:cNvSpPr/>
          <p:nvPr/>
        </p:nvSpPr>
        <p:spPr>
          <a:xfrm>
            <a:off x="3080738" y="3001753"/>
            <a:ext cx="478790" cy="981710"/>
          </a:xfrm>
          <a:custGeom>
            <a:avLst/>
            <a:gdLst/>
            <a:ahLst/>
            <a:cxnLst/>
            <a:rect l="l" t="t" r="r" b="b"/>
            <a:pathLst>
              <a:path w="478789" h="981710">
                <a:moveTo>
                  <a:pt x="478786" y="981471"/>
                </a:moveTo>
                <a:lnTo>
                  <a:pt x="0" y="0"/>
                </a:lnTo>
              </a:path>
            </a:pathLst>
          </a:custGeom>
          <a:ln w="19049">
            <a:solidFill>
              <a:srgbClr val="666666"/>
            </a:solidFill>
          </a:ln>
        </p:spPr>
        <p:txBody>
          <a:bodyPr wrap="square" lIns="0" tIns="0" rIns="0" bIns="0" rtlCol="0"/>
          <a:lstStyle/>
          <a:p>
            <a:endParaRPr/>
          </a:p>
        </p:txBody>
      </p:sp>
      <p:sp>
        <p:nvSpPr>
          <p:cNvPr id="9" name="object 9"/>
          <p:cNvSpPr/>
          <p:nvPr/>
        </p:nvSpPr>
        <p:spPr>
          <a:xfrm>
            <a:off x="3042835" y="2924054"/>
            <a:ext cx="66675" cy="92075"/>
          </a:xfrm>
          <a:custGeom>
            <a:avLst/>
            <a:gdLst/>
            <a:ahLst/>
            <a:cxnLst/>
            <a:rect l="l" t="t" r="r" b="b"/>
            <a:pathLst>
              <a:path w="66675" h="92075">
                <a:moveTo>
                  <a:pt x="9623" y="91494"/>
                </a:moveTo>
                <a:lnTo>
                  <a:pt x="0" y="0"/>
                </a:lnTo>
                <a:lnTo>
                  <a:pt x="66183" y="63902"/>
                </a:lnTo>
                <a:lnTo>
                  <a:pt x="9623" y="91494"/>
                </a:lnTo>
                <a:close/>
              </a:path>
            </a:pathLst>
          </a:custGeom>
          <a:solidFill>
            <a:srgbClr val="666666"/>
          </a:solidFill>
        </p:spPr>
        <p:txBody>
          <a:bodyPr wrap="square" lIns="0" tIns="0" rIns="0" bIns="0" rtlCol="0"/>
          <a:lstStyle/>
          <a:p>
            <a:endParaRPr/>
          </a:p>
        </p:txBody>
      </p:sp>
      <p:sp>
        <p:nvSpPr>
          <p:cNvPr id="10" name="object 10"/>
          <p:cNvSpPr/>
          <p:nvPr/>
        </p:nvSpPr>
        <p:spPr>
          <a:xfrm>
            <a:off x="3042835" y="2924054"/>
            <a:ext cx="66675" cy="92075"/>
          </a:xfrm>
          <a:custGeom>
            <a:avLst/>
            <a:gdLst/>
            <a:ahLst/>
            <a:cxnLst/>
            <a:rect l="l" t="t" r="r" b="b"/>
            <a:pathLst>
              <a:path w="66675" h="92075">
                <a:moveTo>
                  <a:pt x="66183" y="63902"/>
                </a:moveTo>
                <a:lnTo>
                  <a:pt x="0" y="0"/>
                </a:lnTo>
                <a:lnTo>
                  <a:pt x="9623" y="91494"/>
                </a:lnTo>
                <a:lnTo>
                  <a:pt x="66183" y="63902"/>
                </a:lnTo>
                <a:close/>
              </a:path>
            </a:pathLst>
          </a:custGeom>
          <a:ln w="19049">
            <a:solidFill>
              <a:srgbClr val="666666"/>
            </a:solidFill>
          </a:ln>
        </p:spPr>
        <p:txBody>
          <a:bodyPr wrap="square" lIns="0" tIns="0" rIns="0" bIns="0" rtlCol="0"/>
          <a:lstStyle/>
          <a:p>
            <a:endParaRPr/>
          </a:p>
        </p:txBody>
      </p:sp>
      <p:sp>
        <p:nvSpPr>
          <p:cNvPr id="11" name="object 11"/>
          <p:cNvSpPr txBox="1"/>
          <p:nvPr/>
        </p:nvSpPr>
        <p:spPr>
          <a:xfrm>
            <a:off x="301625" y="3581331"/>
            <a:ext cx="2794635" cy="575945"/>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“2-layer Neural Net”,</a:t>
            </a:r>
            <a:r>
              <a:rPr sz="1800" spc="-90" dirty="0">
                <a:latin typeface="Arial"/>
                <a:cs typeface="Arial"/>
              </a:rPr>
              <a:t> </a:t>
            </a:r>
            <a:r>
              <a:rPr sz="1800" spc="-5" dirty="0">
                <a:latin typeface="Arial"/>
                <a:cs typeface="Arial"/>
              </a:rPr>
              <a:t>or</a:t>
            </a:r>
            <a:endParaRPr sz="1800">
              <a:latin typeface="Arial"/>
              <a:cs typeface="Arial"/>
            </a:endParaRPr>
          </a:p>
          <a:p>
            <a:pPr marL="12700">
              <a:lnSpc>
                <a:spcPct val="100000"/>
              </a:lnSpc>
              <a:spcBef>
                <a:spcPts val="15"/>
              </a:spcBef>
            </a:pPr>
            <a:r>
              <a:rPr sz="1800" spc="-5" dirty="0">
                <a:latin typeface="Arial"/>
                <a:cs typeface="Arial"/>
              </a:rPr>
              <a:t>“1-hidden-layer Neural</a:t>
            </a:r>
            <a:r>
              <a:rPr sz="1800" spc="-95" dirty="0">
                <a:latin typeface="Arial"/>
                <a:cs typeface="Arial"/>
              </a:rPr>
              <a:t> </a:t>
            </a:r>
            <a:r>
              <a:rPr sz="1800" spc="-5" dirty="0">
                <a:latin typeface="Arial"/>
                <a:cs typeface="Arial"/>
              </a:rPr>
              <a:t>Net”</a:t>
            </a:r>
            <a:endParaRPr sz="1800">
              <a:latin typeface="Arial"/>
              <a:cs typeface="Arial"/>
            </a:endParaRPr>
          </a:p>
        </p:txBody>
      </p:sp>
      <p:sp>
        <p:nvSpPr>
          <p:cNvPr id="12" name="object 12"/>
          <p:cNvSpPr txBox="1"/>
          <p:nvPr/>
        </p:nvSpPr>
        <p:spPr>
          <a:xfrm>
            <a:off x="3269925" y="3330781"/>
            <a:ext cx="5083175" cy="939800"/>
          </a:xfrm>
          <a:prstGeom prst="rect">
            <a:avLst/>
          </a:prstGeom>
        </p:spPr>
        <p:txBody>
          <a:bodyPr vert="horz" wrap="square" lIns="0" tIns="12700" rIns="0" bIns="0" rtlCol="0">
            <a:spAutoFit/>
          </a:bodyPr>
          <a:lstStyle/>
          <a:p>
            <a:pPr marL="2301240">
              <a:lnSpc>
                <a:spcPct val="100000"/>
              </a:lnSpc>
              <a:spcBef>
                <a:spcPts val="100"/>
              </a:spcBef>
            </a:pPr>
            <a:r>
              <a:rPr sz="1800" spc="-5" dirty="0">
                <a:latin typeface="Arial"/>
                <a:cs typeface="Arial"/>
              </a:rPr>
              <a:t>“3-layer Neural Net”,</a:t>
            </a:r>
            <a:r>
              <a:rPr sz="1800" spc="-90" dirty="0">
                <a:latin typeface="Arial"/>
                <a:cs typeface="Arial"/>
              </a:rPr>
              <a:t> </a:t>
            </a:r>
            <a:r>
              <a:rPr sz="1800" spc="-5" dirty="0">
                <a:latin typeface="Arial"/>
                <a:cs typeface="Arial"/>
              </a:rPr>
              <a:t>or</a:t>
            </a:r>
            <a:endParaRPr sz="1800">
              <a:latin typeface="Arial"/>
              <a:cs typeface="Arial"/>
            </a:endParaRPr>
          </a:p>
          <a:p>
            <a:pPr marL="2301240">
              <a:lnSpc>
                <a:spcPct val="100000"/>
              </a:lnSpc>
              <a:spcBef>
                <a:spcPts val="15"/>
              </a:spcBef>
            </a:pPr>
            <a:r>
              <a:rPr sz="1800" spc="-5" dirty="0">
                <a:latin typeface="Arial"/>
                <a:cs typeface="Arial"/>
              </a:rPr>
              <a:t>“2-hidden-layer Neural</a:t>
            </a:r>
            <a:r>
              <a:rPr sz="1800" spc="-95" dirty="0">
                <a:latin typeface="Arial"/>
                <a:cs typeface="Arial"/>
              </a:rPr>
              <a:t> </a:t>
            </a:r>
            <a:r>
              <a:rPr sz="1800" spc="-5" dirty="0">
                <a:latin typeface="Arial"/>
                <a:cs typeface="Arial"/>
              </a:rPr>
              <a:t>Net”</a:t>
            </a:r>
            <a:endParaRPr sz="1800">
              <a:latin typeface="Arial"/>
              <a:cs typeface="Arial"/>
            </a:endParaRPr>
          </a:p>
          <a:p>
            <a:pPr marL="12700">
              <a:lnSpc>
                <a:spcPct val="100000"/>
              </a:lnSpc>
              <a:spcBef>
                <a:spcPts val="700"/>
              </a:spcBef>
            </a:pPr>
            <a:r>
              <a:rPr sz="1800" b="1" dirty="0">
                <a:latin typeface="Arial"/>
                <a:cs typeface="Arial"/>
              </a:rPr>
              <a:t>“Fully-connected”</a:t>
            </a:r>
            <a:r>
              <a:rPr sz="1800" b="1" spc="-105" dirty="0">
                <a:latin typeface="Arial"/>
                <a:cs typeface="Arial"/>
              </a:rPr>
              <a:t> </a:t>
            </a:r>
            <a:r>
              <a:rPr sz="1800" b="1" spc="-5" dirty="0">
                <a:latin typeface="Arial"/>
                <a:cs typeface="Arial"/>
              </a:rPr>
              <a:t>layers</a:t>
            </a:r>
            <a:endParaRPr sz="1800">
              <a:latin typeface="Arial"/>
              <a:cs typeface="Arial"/>
            </a:endParaRPr>
          </a:p>
        </p:txBody>
      </p:sp>
      <p:sp>
        <p:nvSpPr>
          <p:cNvPr id="13" name="object 13"/>
          <p:cNvSpPr txBox="1">
            <a:spLocks noGrp="1"/>
          </p:cNvSpPr>
          <p:nvPr>
            <p:ph type="title"/>
          </p:nvPr>
        </p:nvSpPr>
        <p:spPr>
          <a:xfrm>
            <a:off x="384725" y="135000"/>
            <a:ext cx="7968375" cy="443711"/>
          </a:xfrm>
          <a:prstGeom prst="rect">
            <a:avLst/>
          </a:prstGeom>
        </p:spPr>
        <p:txBody>
          <a:bodyPr vert="horz" wrap="square" lIns="0" tIns="12700" rIns="0" bIns="0" rtlCol="0">
            <a:spAutoFit/>
          </a:bodyPr>
          <a:lstStyle/>
          <a:p>
            <a:pPr marL="12700">
              <a:lnSpc>
                <a:spcPct val="100000"/>
              </a:lnSpc>
              <a:spcBef>
                <a:spcPts val="100"/>
              </a:spcBef>
            </a:pPr>
            <a:r>
              <a:rPr lang="en-US" sz="2800" spc="-5" smtClean="0">
                <a:solidFill>
                  <a:schemeClr val="bg2">
                    <a:lumMod val="60000"/>
                    <a:lumOff val="40000"/>
                  </a:schemeClr>
                </a:solidFill>
              </a:rPr>
              <a:t>Sample </a:t>
            </a:r>
            <a:r>
              <a:rPr sz="2800" spc="-5" smtClean="0">
                <a:solidFill>
                  <a:schemeClr val="bg2">
                    <a:lumMod val="60000"/>
                    <a:lumOff val="40000"/>
                  </a:schemeClr>
                </a:solidFill>
              </a:rPr>
              <a:t>Neural </a:t>
            </a:r>
            <a:r>
              <a:rPr sz="2800" spc="-5" dirty="0">
                <a:solidFill>
                  <a:schemeClr val="bg2">
                    <a:lumMod val="60000"/>
                    <a:lumOff val="40000"/>
                  </a:schemeClr>
                </a:solidFill>
              </a:rPr>
              <a:t>networks:</a:t>
            </a:r>
            <a:r>
              <a:rPr sz="2800" spc="-95" dirty="0">
                <a:solidFill>
                  <a:schemeClr val="bg2">
                    <a:lumMod val="60000"/>
                    <a:lumOff val="40000"/>
                  </a:schemeClr>
                </a:solidFill>
              </a:rPr>
              <a:t> </a:t>
            </a:r>
            <a:r>
              <a:rPr sz="2800" spc="-5" dirty="0">
                <a:solidFill>
                  <a:schemeClr val="bg2">
                    <a:lumMod val="60000"/>
                    <a:lumOff val="40000"/>
                  </a:schemeClr>
                </a:solidFill>
              </a:rPr>
              <a:t>Architectures</a:t>
            </a:r>
            <a:endParaRPr sz="2800" dirty="0">
              <a:solidFill>
                <a:schemeClr val="bg2">
                  <a:lumMod val="60000"/>
                  <a:lumOff val="40000"/>
                </a:schemeClr>
              </a:solidFill>
            </a:endParaRPr>
          </a:p>
        </p:txBody>
      </p:sp>
    </p:spTree>
    <p:extLst>
      <p:ext uri="{BB962C8B-B14F-4D97-AF65-F5344CB8AC3E}">
        <p14:creationId xmlns:p14="http://schemas.microsoft.com/office/powerpoint/2010/main" val="553347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Networks </a:t>
            </a:r>
            <a:r>
              <a:rPr lang="mr-IN" dirty="0" smtClean="0"/>
              <a:t>–</a:t>
            </a:r>
            <a:r>
              <a:rPr lang="en-US" dirty="0" smtClean="0"/>
              <a:t> Multi Layered Architecture</a:t>
            </a:r>
            <a:endParaRPr lang="en-US" dirty="0"/>
          </a:p>
        </p:txBody>
      </p:sp>
      <p:pic>
        <p:nvPicPr>
          <p:cNvPr id="4" name="Picture 3"/>
          <p:cNvPicPr>
            <a:picLocks noChangeAspect="1"/>
          </p:cNvPicPr>
          <p:nvPr/>
        </p:nvPicPr>
        <p:blipFill>
          <a:blip r:embed="rId2"/>
          <a:stretch>
            <a:fillRect/>
          </a:stretch>
        </p:blipFill>
        <p:spPr>
          <a:xfrm>
            <a:off x="859805" y="892885"/>
            <a:ext cx="1015009" cy="3896284"/>
          </a:xfrm>
          <a:prstGeom prst="rect">
            <a:avLst/>
          </a:prstGeom>
        </p:spPr>
      </p:pic>
      <p:cxnSp>
        <p:nvCxnSpPr>
          <p:cNvPr id="6" name="Straight Connector 5"/>
          <p:cNvCxnSpPr/>
          <p:nvPr/>
        </p:nvCxnSpPr>
        <p:spPr>
          <a:xfrm flipH="1">
            <a:off x="2990626" y="978946"/>
            <a:ext cx="21515" cy="3810223"/>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355002" y="4690334"/>
            <a:ext cx="1688951" cy="307777"/>
          </a:xfrm>
          <a:prstGeom prst="rect">
            <a:avLst/>
          </a:prstGeom>
          <a:noFill/>
        </p:spPr>
        <p:txBody>
          <a:bodyPr wrap="square" rtlCol="0">
            <a:spAutoFit/>
          </a:bodyPr>
          <a:lstStyle/>
          <a:p>
            <a:r>
              <a:rPr lang="en-US" dirty="0" err="1" smtClean="0"/>
              <a:t>GoogleNet</a:t>
            </a:r>
            <a:endParaRPr lang="en-US" dirty="0"/>
          </a:p>
        </p:txBody>
      </p:sp>
      <p:pic>
        <p:nvPicPr>
          <p:cNvPr id="10" name="Picture 9"/>
          <p:cNvPicPr>
            <a:picLocks noChangeAspect="1"/>
          </p:cNvPicPr>
          <p:nvPr/>
        </p:nvPicPr>
        <p:blipFill>
          <a:blip r:embed="rId3"/>
          <a:stretch>
            <a:fillRect/>
          </a:stretch>
        </p:blipFill>
        <p:spPr>
          <a:xfrm>
            <a:off x="3679114" y="892885"/>
            <a:ext cx="4421393" cy="1746183"/>
          </a:xfrm>
          <a:prstGeom prst="rect">
            <a:avLst/>
          </a:prstGeom>
        </p:spPr>
      </p:pic>
      <p:cxnSp>
        <p:nvCxnSpPr>
          <p:cNvPr id="12" name="Straight Connector 11"/>
          <p:cNvCxnSpPr/>
          <p:nvPr/>
        </p:nvCxnSpPr>
        <p:spPr>
          <a:xfrm>
            <a:off x="3571539" y="3044414"/>
            <a:ext cx="4615030" cy="0"/>
          </a:xfrm>
          <a:prstGeom prst="line">
            <a:avLst/>
          </a:prstGeom>
          <a:ln w="41275"/>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p:nvPicPr>
        <p:blipFill>
          <a:blip r:embed="rId4"/>
          <a:stretch>
            <a:fillRect/>
          </a:stretch>
        </p:blipFill>
        <p:spPr>
          <a:xfrm>
            <a:off x="3679114" y="3224857"/>
            <a:ext cx="4327559" cy="1618107"/>
          </a:xfrm>
          <a:prstGeom prst="rect">
            <a:avLst/>
          </a:prstGeom>
        </p:spPr>
      </p:pic>
      <p:sp>
        <p:nvSpPr>
          <p:cNvPr id="14" name="TextBox 13"/>
          <p:cNvSpPr txBox="1"/>
          <p:nvPr/>
        </p:nvSpPr>
        <p:spPr>
          <a:xfrm>
            <a:off x="7100047" y="2639068"/>
            <a:ext cx="1258645" cy="307777"/>
          </a:xfrm>
          <a:prstGeom prst="rect">
            <a:avLst/>
          </a:prstGeom>
          <a:noFill/>
        </p:spPr>
        <p:txBody>
          <a:bodyPr wrap="square" rtlCol="0">
            <a:spAutoFit/>
          </a:bodyPr>
          <a:lstStyle/>
          <a:p>
            <a:r>
              <a:rPr lang="en-US" dirty="0" err="1" smtClean="0"/>
              <a:t>AlexNet</a:t>
            </a:r>
            <a:endParaRPr lang="en-US" dirty="0"/>
          </a:p>
        </p:txBody>
      </p:sp>
      <p:sp>
        <p:nvSpPr>
          <p:cNvPr id="15" name="TextBox 14"/>
          <p:cNvSpPr txBox="1"/>
          <p:nvPr/>
        </p:nvSpPr>
        <p:spPr>
          <a:xfrm>
            <a:off x="7729369" y="4410635"/>
            <a:ext cx="1091902" cy="307777"/>
          </a:xfrm>
          <a:prstGeom prst="rect">
            <a:avLst/>
          </a:prstGeom>
          <a:noFill/>
        </p:spPr>
        <p:txBody>
          <a:bodyPr wrap="square" rtlCol="0">
            <a:spAutoFit/>
          </a:bodyPr>
          <a:lstStyle/>
          <a:p>
            <a:r>
              <a:rPr lang="en-US" dirty="0" err="1" smtClean="0"/>
              <a:t>ResNet</a:t>
            </a:r>
            <a:endParaRPr lang="en-US" dirty="0"/>
          </a:p>
        </p:txBody>
      </p:sp>
    </p:spTree>
    <p:extLst>
      <p:ext uri="{BB962C8B-B14F-4D97-AF65-F5344CB8AC3E}">
        <p14:creationId xmlns:p14="http://schemas.microsoft.com/office/powerpoint/2010/main" val="20852836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Reasons for Success</a:t>
            </a:r>
            <a:endParaRPr lang="en-US" dirty="0"/>
          </a:p>
        </p:txBody>
      </p:sp>
      <p:sp>
        <p:nvSpPr>
          <p:cNvPr id="3" name="Content Placeholder 2"/>
          <p:cNvSpPr>
            <a:spLocks noGrp="1"/>
          </p:cNvSpPr>
          <p:nvPr>
            <p:ph idx="1"/>
          </p:nvPr>
        </p:nvSpPr>
        <p:spPr>
          <a:xfrm>
            <a:off x="228112" y="923490"/>
            <a:ext cx="8763487" cy="4220009"/>
          </a:xfrm>
        </p:spPr>
        <p:txBody>
          <a:bodyPr/>
          <a:lstStyle/>
          <a:p>
            <a:r>
              <a:rPr lang="en-US" sz="2400" dirty="0" smtClean="0"/>
              <a:t>Vast amounts of  Labeled Data</a:t>
            </a:r>
          </a:p>
          <a:p>
            <a:pPr lvl="1"/>
            <a:r>
              <a:rPr lang="en-US" sz="2000" dirty="0" smtClean="0"/>
              <a:t> E.g. ImageNet</a:t>
            </a:r>
          </a:p>
          <a:p>
            <a:r>
              <a:rPr lang="en-US" sz="2400" dirty="0" smtClean="0"/>
              <a:t>GPUs</a:t>
            </a:r>
          </a:p>
          <a:p>
            <a:pPr lvl="1"/>
            <a:r>
              <a:rPr lang="en-US" sz="2000" dirty="0" smtClean="0"/>
              <a:t> Traditionally used for Gaming</a:t>
            </a:r>
          </a:p>
          <a:p>
            <a:pPr lvl="1"/>
            <a:r>
              <a:rPr lang="en-US" sz="2000" dirty="0"/>
              <a:t> </a:t>
            </a:r>
            <a:r>
              <a:rPr lang="en-US" sz="2000" dirty="0" smtClean="0"/>
              <a:t>Very Good for Very Large Matrix Operation</a:t>
            </a:r>
          </a:p>
          <a:p>
            <a:pPr lvl="1"/>
            <a:r>
              <a:rPr lang="en-US" sz="2000" dirty="0"/>
              <a:t> </a:t>
            </a:r>
            <a:r>
              <a:rPr lang="en-US" sz="2000" dirty="0" smtClean="0"/>
              <a:t>1 </a:t>
            </a:r>
            <a:r>
              <a:rPr lang="en-US" sz="2000" dirty="0" err="1" smtClean="0"/>
              <a:t>Nvidia</a:t>
            </a:r>
            <a:r>
              <a:rPr lang="en-US" sz="2000" dirty="0" smtClean="0"/>
              <a:t> </a:t>
            </a:r>
            <a:r>
              <a:rPr lang="en-US" sz="2000" dirty="0" err="1" smtClean="0"/>
              <a:t>TitanX</a:t>
            </a:r>
            <a:r>
              <a:rPr lang="en-US" sz="2000" dirty="0" smtClean="0"/>
              <a:t> </a:t>
            </a:r>
            <a:r>
              <a:rPr lang="en-US" sz="2000" b="1" dirty="0" smtClean="0"/>
              <a:t>11 Teraflops </a:t>
            </a:r>
            <a:r>
              <a:rPr lang="en-US" sz="2000" dirty="0" smtClean="0"/>
              <a:t>vs Xeon (500 Giga Flops)</a:t>
            </a:r>
          </a:p>
          <a:p>
            <a:pPr lvl="1"/>
            <a:r>
              <a:rPr lang="en-US" sz="2000" dirty="0"/>
              <a:t> </a:t>
            </a:r>
            <a:r>
              <a:rPr lang="en-US" sz="2000" dirty="0" smtClean="0"/>
              <a:t>* Google in May 2017, launched TPUs (Tensor Processing Units), custom built for TPUs</a:t>
            </a:r>
          </a:p>
          <a:p>
            <a:r>
              <a:rPr lang="en-US" sz="2400" dirty="0" smtClean="0"/>
              <a:t>Better Activation Functions</a:t>
            </a:r>
          </a:p>
          <a:p>
            <a:pPr lvl="1"/>
            <a:r>
              <a:rPr lang="en-US" sz="2000" dirty="0"/>
              <a:t> </a:t>
            </a:r>
            <a:r>
              <a:rPr lang="en-US" sz="2000" dirty="0" smtClean="0"/>
              <a:t>RELU, Leaky RELU</a:t>
            </a:r>
          </a:p>
          <a:p>
            <a:endParaRPr lang="en-US" dirty="0"/>
          </a:p>
        </p:txBody>
      </p:sp>
    </p:spTree>
    <p:extLst>
      <p:ext uri="{BB962C8B-B14F-4D97-AF65-F5344CB8AC3E}">
        <p14:creationId xmlns:p14="http://schemas.microsoft.com/office/powerpoint/2010/main" val="188122905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143000" y="276225"/>
            <a:ext cx="6858000" cy="4772025"/>
          </a:xfrm>
          <a:prstGeom prst="rect">
            <a:avLst/>
          </a:prstGeom>
          <a:blipFill>
            <a:blip r:embed="rId2" cstate="print"/>
            <a:stretch>
              <a:fillRect/>
            </a:stretch>
          </a:blipFill>
        </p:spPr>
        <p:txBody>
          <a:bodyPr wrap="square" lIns="0" tIns="0" rIns="0" bIns="0" rtlCol="0"/>
          <a:lstStyle/>
          <a:p>
            <a:endParaRPr sz="1050"/>
          </a:p>
        </p:txBody>
      </p:sp>
      <p:sp>
        <p:nvSpPr>
          <p:cNvPr id="3" name="object 3"/>
          <p:cNvSpPr/>
          <p:nvPr/>
        </p:nvSpPr>
        <p:spPr>
          <a:xfrm>
            <a:off x="1143000" y="1181766"/>
            <a:ext cx="6858000" cy="3150308"/>
          </a:xfrm>
          <a:prstGeom prst="rect">
            <a:avLst/>
          </a:prstGeom>
          <a:blipFill>
            <a:blip r:embed="rId3" cstate="print"/>
            <a:stretch>
              <a:fillRect/>
            </a:stretch>
          </a:blipFill>
        </p:spPr>
        <p:txBody>
          <a:bodyPr wrap="square" lIns="0" tIns="0" rIns="0" bIns="0" rtlCol="0"/>
          <a:lstStyle/>
          <a:p>
            <a:endParaRPr sz="1050"/>
          </a:p>
        </p:txBody>
      </p:sp>
      <p:sp>
        <p:nvSpPr>
          <p:cNvPr id="4" name="object 4"/>
          <p:cNvSpPr/>
          <p:nvPr/>
        </p:nvSpPr>
        <p:spPr>
          <a:xfrm>
            <a:off x="1143000" y="1193091"/>
            <a:ext cx="6858000" cy="3093244"/>
          </a:xfrm>
          <a:custGeom>
            <a:avLst/>
            <a:gdLst/>
            <a:ahLst/>
            <a:cxnLst/>
            <a:rect l="l" t="t" r="r" b="b"/>
            <a:pathLst>
              <a:path w="9144000" h="4124325">
                <a:moveTo>
                  <a:pt x="0" y="4124210"/>
                </a:moveTo>
                <a:lnTo>
                  <a:pt x="0" y="0"/>
                </a:lnTo>
                <a:lnTo>
                  <a:pt x="9143999" y="0"/>
                </a:lnTo>
                <a:lnTo>
                  <a:pt x="9144000" y="4124210"/>
                </a:lnTo>
                <a:lnTo>
                  <a:pt x="0" y="4124210"/>
                </a:lnTo>
                <a:close/>
              </a:path>
            </a:pathLst>
          </a:custGeom>
          <a:solidFill>
            <a:srgbClr val="FFFFFF">
              <a:alpha val="87998"/>
            </a:srgbClr>
          </a:solidFill>
        </p:spPr>
        <p:txBody>
          <a:bodyPr wrap="square" lIns="0" tIns="0" rIns="0" bIns="0" rtlCol="0"/>
          <a:lstStyle/>
          <a:p>
            <a:endParaRPr sz="1050"/>
          </a:p>
        </p:txBody>
      </p:sp>
      <p:sp>
        <p:nvSpPr>
          <p:cNvPr id="5" name="object 5"/>
          <p:cNvSpPr/>
          <p:nvPr/>
        </p:nvSpPr>
        <p:spPr>
          <a:xfrm>
            <a:off x="1390650" y="1485900"/>
            <a:ext cx="2228850" cy="342900"/>
          </a:xfrm>
          <a:prstGeom prst="rect">
            <a:avLst/>
          </a:prstGeom>
          <a:blipFill>
            <a:blip r:embed="rId4" cstate="print"/>
            <a:stretch>
              <a:fillRect/>
            </a:stretch>
          </a:blipFill>
        </p:spPr>
        <p:txBody>
          <a:bodyPr wrap="square" lIns="0" tIns="0" rIns="0" bIns="0" rtlCol="0"/>
          <a:lstStyle/>
          <a:p>
            <a:endParaRPr sz="1050"/>
          </a:p>
        </p:txBody>
      </p:sp>
      <p:sp>
        <p:nvSpPr>
          <p:cNvPr id="6" name="object 6"/>
          <p:cNvSpPr txBox="1"/>
          <p:nvPr/>
        </p:nvSpPr>
        <p:spPr>
          <a:xfrm>
            <a:off x="1352550" y="2095500"/>
            <a:ext cx="3584258" cy="378950"/>
          </a:xfrm>
          <a:prstGeom prst="rect">
            <a:avLst/>
          </a:prstGeom>
        </p:spPr>
        <p:txBody>
          <a:bodyPr vert="horz" wrap="square" lIns="0" tIns="9525" rIns="0" bIns="0" rtlCol="0">
            <a:spAutoFit/>
          </a:bodyPr>
          <a:lstStyle/>
          <a:p>
            <a:pPr marL="9525">
              <a:spcBef>
                <a:spcPts val="75"/>
              </a:spcBef>
            </a:pPr>
            <a:r>
              <a:rPr sz="2400" b="1" spc="-4" dirty="0">
                <a:solidFill>
                  <a:srgbClr val="C0504D"/>
                </a:solidFill>
                <a:latin typeface="Trebuchet MS"/>
                <a:cs typeface="Trebuchet MS"/>
              </a:rPr>
              <a:t>22K </a:t>
            </a:r>
            <a:r>
              <a:rPr sz="1800" spc="-4" dirty="0">
                <a:latin typeface="Trebuchet MS"/>
                <a:cs typeface="Trebuchet MS"/>
              </a:rPr>
              <a:t>categories </a:t>
            </a:r>
            <a:r>
              <a:rPr sz="1800" dirty="0">
                <a:latin typeface="Trebuchet MS"/>
                <a:cs typeface="Trebuchet MS"/>
              </a:rPr>
              <a:t>and </a:t>
            </a:r>
            <a:r>
              <a:rPr sz="2400" b="1" spc="-4" dirty="0">
                <a:solidFill>
                  <a:srgbClr val="C0504D"/>
                </a:solidFill>
                <a:latin typeface="Trebuchet MS"/>
                <a:cs typeface="Trebuchet MS"/>
              </a:rPr>
              <a:t>14M</a:t>
            </a:r>
            <a:r>
              <a:rPr sz="2400" b="1" spc="-360" dirty="0">
                <a:solidFill>
                  <a:srgbClr val="C0504D"/>
                </a:solidFill>
                <a:latin typeface="Trebuchet MS"/>
                <a:cs typeface="Trebuchet MS"/>
              </a:rPr>
              <a:t> </a:t>
            </a:r>
            <a:r>
              <a:rPr sz="1800" dirty="0">
                <a:latin typeface="Trebuchet MS"/>
                <a:cs typeface="Trebuchet MS"/>
              </a:rPr>
              <a:t>images</a:t>
            </a:r>
            <a:endParaRPr sz="1800">
              <a:latin typeface="Trebuchet MS"/>
              <a:cs typeface="Trebuchet MS"/>
            </a:endParaRPr>
          </a:p>
        </p:txBody>
      </p:sp>
      <p:sp>
        <p:nvSpPr>
          <p:cNvPr id="7" name="object 7"/>
          <p:cNvSpPr/>
          <p:nvPr/>
        </p:nvSpPr>
        <p:spPr>
          <a:xfrm>
            <a:off x="6067425" y="1600200"/>
            <a:ext cx="1628775" cy="228600"/>
          </a:xfrm>
          <a:prstGeom prst="rect">
            <a:avLst/>
          </a:prstGeom>
          <a:blipFill>
            <a:blip r:embed="rId5" cstate="print"/>
            <a:stretch>
              <a:fillRect/>
            </a:stretch>
          </a:blipFill>
        </p:spPr>
        <p:txBody>
          <a:bodyPr wrap="square" lIns="0" tIns="0" rIns="0" bIns="0" rtlCol="0"/>
          <a:lstStyle/>
          <a:p>
            <a:endParaRPr sz="1050"/>
          </a:p>
        </p:txBody>
      </p:sp>
      <p:sp>
        <p:nvSpPr>
          <p:cNvPr id="8" name="object 8"/>
          <p:cNvSpPr txBox="1">
            <a:spLocks noGrp="1"/>
          </p:cNvSpPr>
          <p:nvPr>
            <p:ph type="title"/>
          </p:nvPr>
        </p:nvSpPr>
        <p:spPr>
          <a:xfrm>
            <a:off x="6067426" y="1562100"/>
            <a:ext cx="1593056" cy="217367"/>
          </a:xfrm>
          <a:prstGeom prst="rect">
            <a:avLst/>
          </a:prstGeom>
        </p:spPr>
        <p:txBody>
          <a:bodyPr vert="horz" wrap="square" lIns="0" tIns="9525" rIns="0" bIns="0" rtlCol="0" anchor="t" anchorCtr="0">
            <a:spAutoFit/>
          </a:bodyPr>
          <a:lstStyle/>
          <a:p>
            <a:pPr marL="9525">
              <a:spcBef>
                <a:spcPts val="75"/>
              </a:spcBef>
            </a:pPr>
            <a:r>
              <a:rPr sz="1350" spc="-11" dirty="0">
                <a:latin typeface="Trebuchet MS"/>
                <a:cs typeface="Trebuchet MS"/>
                <a:hlinkClick r:id="rId6"/>
              </a:rPr>
              <a:t>www.image-net.org</a:t>
            </a:r>
            <a:endParaRPr sz="1350">
              <a:latin typeface="Trebuchet MS"/>
              <a:cs typeface="Trebuchet MS"/>
            </a:endParaRPr>
          </a:p>
        </p:txBody>
      </p:sp>
      <p:sp>
        <p:nvSpPr>
          <p:cNvPr id="9" name="object 9"/>
          <p:cNvSpPr/>
          <p:nvPr/>
        </p:nvSpPr>
        <p:spPr>
          <a:xfrm>
            <a:off x="4739002" y="4514850"/>
            <a:ext cx="3262313" cy="278130"/>
          </a:xfrm>
          <a:custGeom>
            <a:avLst/>
            <a:gdLst/>
            <a:ahLst/>
            <a:cxnLst/>
            <a:rect l="l" t="t" r="r" b="b"/>
            <a:pathLst>
              <a:path w="4349750" h="370839">
                <a:moveTo>
                  <a:pt x="0" y="0"/>
                </a:moveTo>
                <a:lnTo>
                  <a:pt x="4349329" y="0"/>
                </a:lnTo>
                <a:lnTo>
                  <a:pt x="4349329" y="370840"/>
                </a:lnTo>
                <a:lnTo>
                  <a:pt x="0" y="370840"/>
                </a:lnTo>
                <a:lnTo>
                  <a:pt x="0" y="0"/>
                </a:lnTo>
                <a:close/>
              </a:path>
            </a:pathLst>
          </a:custGeom>
          <a:solidFill>
            <a:srgbClr val="FFFFFF">
              <a:alpha val="81999"/>
            </a:srgbClr>
          </a:solidFill>
        </p:spPr>
        <p:txBody>
          <a:bodyPr wrap="square" lIns="0" tIns="0" rIns="0" bIns="0" rtlCol="0"/>
          <a:lstStyle/>
          <a:p>
            <a:endParaRPr sz="1050"/>
          </a:p>
        </p:txBody>
      </p:sp>
      <p:sp>
        <p:nvSpPr>
          <p:cNvPr id="10" name="object 10"/>
          <p:cNvSpPr txBox="1"/>
          <p:nvPr/>
        </p:nvSpPr>
        <p:spPr>
          <a:xfrm>
            <a:off x="4762500" y="4543425"/>
            <a:ext cx="2916078" cy="194284"/>
          </a:xfrm>
          <a:prstGeom prst="rect">
            <a:avLst/>
          </a:prstGeom>
        </p:spPr>
        <p:txBody>
          <a:bodyPr vert="horz" wrap="square" lIns="0" tIns="9525" rIns="0" bIns="0" rtlCol="0">
            <a:spAutoFit/>
          </a:bodyPr>
          <a:lstStyle/>
          <a:p>
            <a:pPr marL="9525">
              <a:spcBef>
                <a:spcPts val="75"/>
              </a:spcBef>
            </a:pPr>
            <a:r>
              <a:rPr sz="1200" dirty="0">
                <a:latin typeface="Avenir-Book"/>
                <a:cs typeface="Avenir-Book"/>
              </a:rPr>
              <a:t>Deng, Dong, </a:t>
            </a:r>
            <a:r>
              <a:rPr sz="1200" spc="-19" dirty="0">
                <a:latin typeface="Avenir-Book"/>
                <a:cs typeface="Avenir-Book"/>
              </a:rPr>
              <a:t>Socher, </a:t>
            </a:r>
            <a:r>
              <a:rPr sz="1200" dirty="0">
                <a:latin typeface="Avenir-Book"/>
                <a:cs typeface="Avenir-Book"/>
              </a:rPr>
              <a:t>Li, Li, &amp; Fei-Fei,</a:t>
            </a:r>
            <a:r>
              <a:rPr sz="1200" spc="-38" dirty="0">
                <a:latin typeface="Avenir-Book"/>
                <a:cs typeface="Avenir-Book"/>
              </a:rPr>
              <a:t> </a:t>
            </a:r>
            <a:r>
              <a:rPr sz="1200" dirty="0">
                <a:latin typeface="Avenir-Book"/>
                <a:cs typeface="Avenir-Book"/>
              </a:rPr>
              <a:t>2009</a:t>
            </a:r>
            <a:endParaRPr sz="1200">
              <a:latin typeface="Avenir-Book"/>
              <a:cs typeface="Avenir-Book"/>
            </a:endParaRPr>
          </a:p>
        </p:txBody>
      </p:sp>
      <p:sp>
        <p:nvSpPr>
          <p:cNvPr id="17" name="object 17"/>
          <p:cNvSpPr txBox="1"/>
          <p:nvPr/>
        </p:nvSpPr>
        <p:spPr>
          <a:xfrm>
            <a:off x="5915025" y="4839639"/>
            <a:ext cx="199073" cy="205184"/>
          </a:xfrm>
          <a:prstGeom prst="rect">
            <a:avLst/>
          </a:prstGeom>
        </p:spPr>
        <p:txBody>
          <a:bodyPr vert="horz" wrap="square" lIns="0" tIns="0" rIns="0" bIns="0" rtlCol="0">
            <a:spAutoFit/>
          </a:bodyPr>
          <a:lstStyle/>
          <a:p>
            <a:pPr marL="9525">
              <a:lnSpc>
                <a:spcPts val="1613"/>
              </a:lnSpc>
            </a:pPr>
            <a:r>
              <a:rPr sz="1350" spc="-4" dirty="0">
                <a:solidFill>
                  <a:srgbClr val="FFFFFF"/>
                </a:solidFill>
                <a:latin typeface="Trebuchet MS"/>
                <a:cs typeface="Trebuchet MS"/>
              </a:rPr>
              <a:t>22</a:t>
            </a:r>
            <a:endParaRPr sz="1350">
              <a:latin typeface="Trebuchet MS"/>
              <a:cs typeface="Trebuchet MS"/>
            </a:endParaRPr>
          </a:p>
        </p:txBody>
      </p:sp>
      <p:sp>
        <p:nvSpPr>
          <p:cNvPr id="18" name="object 18"/>
          <p:cNvSpPr txBox="1">
            <a:spLocks noGrp="1"/>
          </p:cNvSpPr>
          <p:nvPr>
            <p:ph type="dt" sz="half" idx="4294967295"/>
          </p:nvPr>
        </p:nvSpPr>
        <p:spPr>
          <a:xfrm>
            <a:off x="6667500" y="4839639"/>
            <a:ext cx="738663" cy="205184"/>
          </a:xfrm>
          <a:prstGeom prst="rect">
            <a:avLst/>
          </a:prstGeom>
        </p:spPr>
        <p:txBody>
          <a:bodyPr vert="horz" wrap="square" lIns="0" tIns="0" rIns="0" bIns="0" rtlCol="0">
            <a:spAutoFit/>
          </a:bodyPr>
          <a:lstStyle/>
          <a:p>
            <a:pPr marL="9525">
              <a:lnSpc>
                <a:spcPts val="1613"/>
              </a:lnSpc>
            </a:pPr>
            <a:r>
              <a:rPr spc="-4" dirty="0"/>
              <a:t>4/4/2017</a:t>
            </a:r>
          </a:p>
        </p:txBody>
      </p:sp>
      <p:sp>
        <p:nvSpPr>
          <p:cNvPr id="19" name="object 19"/>
          <p:cNvSpPr txBox="1">
            <a:spLocks noGrp="1"/>
          </p:cNvSpPr>
          <p:nvPr>
            <p:ph type="ftr" sz="quarter" idx="4294967295"/>
          </p:nvPr>
        </p:nvSpPr>
        <p:spPr>
          <a:xfrm>
            <a:off x="4924425" y="4848225"/>
            <a:ext cx="894397" cy="225062"/>
          </a:xfrm>
          <a:prstGeom prst="rect">
            <a:avLst/>
          </a:prstGeom>
        </p:spPr>
        <p:txBody>
          <a:bodyPr vert="horz" wrap="square" lIns="0" tIns="9525" rIns="0" bIns="0" rtlCol="0">
            <a:spAutoFit/>
          </a:bodyPr>
          <a:lstStyle/>
          <a:p>
            <a:pPr marL="9525">
              <a:spcBef>
                <a:spcPts val="75"/>
              </a:spcBef>
            </a:pPr>
            <a:r>
              <a:rPr spc="-4" dirty="0"/>
              <a:t>Lecture </a:t>
            </a:r>
            <a:r>
              <a:rPr dirty="0"/>
              <a:t>1</a:t>
            </a:r>
            <a:r>
              <a:rPr spc="-53" dirty="0"/>
              <a:t> </a:t>
            </a:r>
            <a:r>
              <a:rPr dirty="0"/>
              <a:t>-</a:t>
            </a:r>
          </a:p>
        </p:txBody>
      </p:sp>
      <p:sp>
        <p:nvSpPr>
          <p:cNvPr id="20" name="object 20"/>
          <p:cNvSpPr txBox="1"/>
          <p:nvPr/>
        </p:nvSpPr>
        <p:spPr>
          <a:xfrm>
            <a:off x="1343026" y="4886326"/>
            <a:ext cx="2393156" cy="148117"/>
          </a:xfrm>
          <a:prstGeom prst="rect">
            <a:avLst/>
          </a:prstGeom>
        </p:spPr>
        <p:txBody>
          <a:bodyPr vert="horz" wrap="square" lIns="0" tIns="9525" rIns="0" bIns="0" rtlCol="0">
            <a:spAutoFit/>
          </a:bodyPr>
          <a:lstStyle/>
          <a:p>
            <a:pPr marL="9525">
              <a:spcBef>
                <a:spcPts val="75"/>
              </a:spcBef>
            </a:pPr>
            <a:r>
              <a:rPr sz="900" spc="-4" dirty="0">
                <a:solidFill>
                  <a:srgbClr val="FFFFFF"/>
                </a:solidFill>
                <a:latin typeface="Geneva"/>
                <a:cs typeface="Geneva"/>
              </a:rPr>
              <a:t>Fei-Fei </a:t>
            </a:r>
            <a:r>
              <a:rPr sz="900" dirty="0">
                <a:solidFill>
                  <a:srgbClr val="FFFFFF"/>
                </a:solidFill>
                <a:latin typeface="Geneva"/>
                <a:cs typeface="Geneva"/>
              </a:rPr>
              <a:t>Li &amp; Justin Johnson &amp; </a:t>
            </a:r>
            <a:r>
              <a:rPr sz="900" spc="-4" dirty="0">
                <a:solidFill>
                  <a:srgbClr val="FFFFFF"/>
                </a:solidFill>
                <a:latin typeface="Geneva"/>
                <a:cs typeface="Geneva"/>
              </a:rPr>
              <a:t>Serena</a:t>
            </a:r>
            <a:r>
              <a:rPr sz="900" spc="-38" dirty="0">
                <a:solidFill>
                  <a:srgbClr val="FFFFFF"/>
                </a:solidFill>
                <a:latin typeface="Geneva"/>
                <a:cs typeface="Geneva"/>
              </a:rPr>
              <a:t> </a:t>
            </a:r>
            <a:r>
              <a:rPr sz="900" dirty="0">
                <a:solidFill>
                  <a:srgbClr val="FFFFFF"/>
                </a:solidFill>
                <a:latin typeface="Geneva"/>
                <a:cs typeface="Geneva"/>
              </a:rPr>
              <a:t>Yeung</a:t>
            </a:r>
            <a:endParaRPr sz="900">
              <a:latin typeface="Geneva"/>
              <a:cs typeface="Geneva"/>
            </a:endParaRPr>
          </a:p>
        </p:txBody>
      </p:sp>
      <p:sp>
        <p:nvSpPr>
          <p:cNvPr id="11" name="object 11"/>
          <p:cNvSpPr txBox="1"/>
          <p:nvPr/>
        </p:nvSpPr>
        <p:spPr>
          <a:xfrm>
            <a:off x="1223251" y="2877984"/>
            <a:ext cx="1728788" cy="1035540"/>
          </a:xfrm>
          <a:prstGeom prst="rect">
            <a:avLst/>
          </a:prstGeom>
        </p:spPr>
        <p:txBody>
          <a:bodyPr vert="horz" wrap="square" lIns="0" tIns="9525" rIns="0" bIns="0" rtlCol="0">
            <a:spAutoFit/>
          </a:bodyPr>
          <a:lstStyle/>
          <a:p>
            <a:pPr marL="224314" indent="-214789">
              <a:lnSpc>
                <a:spcPts val="1598"/>
              </a:lnSpc>
              <a:spcBef>
                <a:spcPts val="75"/>
              </a:spcBef>
              <a:buFont typeface="Arial"/>
              <a:buChar char="•"/>
              <a:tabLst>
                <a:tab pos="224314" algn="l"/>
                <a:tab pos="224790" algn="l"/>
              </a:tabLst>
            </a:pPr>
            <a:r>
              <a:rPr sz="1350" spc="-4" dirty="0">
                <a:latin typeface="Trebuchet MS"/>
                <a:cs typeface="Trebuchet MS"/>
              </a:rPr>
              <a:t>Animals</a:t>
            </a:r>
            <a:endParaRPr sz="1350" dirty="0">
              <a:latin typeface="Trebuchet MS"/>
              <a:cs typeface="Trebuchet MS"/>
            </a:endParaRPr>
          </a:p>
          <a:p>
            <a:pPr marL="567214" lvl="1" indent="-214789">
              <a:lnSpc>
                <a:spcPts val="1575"/>
              </a:lnSpc>
              <a:buFont typeface="Arial"/>
              <a:buChar char="•"/>
              <a:tabLst>
                <a:tab pos="567214" algn="l"/>
                <a:tab pos="567690" algn="l"/>
              </a:tabLst>
            </a:pPr>
            <a:r>
              <a:rPr sz="1350" dirty="0">
                <a:latin typeface="Trebuchet MS"/>
                <a:cs typeface="Trebuchet MS"/>
              </a:rPr>
              <a:t>Bird</a:t>
            </a:r>
          </a:p>
          <a:p>
            <a:pPr marL="567214" lvl="1" indent="-214789">
              <a:lnSpc>
                <a:spcPts val="1575"/>
              </a:lnSpc>
              <a:buFont typeface="Arial"/>
              <a:buChar char="•"/>
              <a:tabLst>
                <a:tab pos="567214" algn="l"/>
                <a:tab pos="567690" algn="l"/>
              </a:tabLst>
            </a:pPr>
            <a:r>
              <a:rPr sz="1350" dirty="0">
                <a:latin typeface="Trebuchet MS"/>
                <a:cs typeface="Trebuchet MS"/>
              </a:rPr>
              <a:t>Fish</a:t>
            </a:r>
          </a:p>
          <a:p>
            <a:pPr marL="567214" lvl="1" indent="-214789">
              <a:lnSpc>
                <a:spcPts val="1575"/>
              </a:lnSpc>
              <a:buFont typeface="Arial"/>
              <a:buChar char="•"/>
              <a:tabLst>
                <a:tab pos="567214" algn="l"/>
                <a:tab pos="567690" algn="l"/>
                <a:tab pos="1658779" algn="l"/>
              </a:tabLst>
            </a:pPr>
            <a:r>
              <a:rPr sz="1350" dirty="0">
                <a:latin typeface="Trebuchet MS"/>
                <a:cs typeface="Trebuchet MS"/>
              </a:rPr>
              <a:t>Mammal	</a:t>
            </a:r>
            <a:r>
              <a:rPr sz="1350" dirty="0"/>
              <a:t>•</a:t>
            </a:r>
          </a:p>
          <a:p>
            <a:pPr marL="567214" lvl="1" indent="-214789">
              <a:lnSpc>
                <a:spcPts val="1598"/>
              </a:lnSpc>
              <a:buFont typeface="Arial"/>
              <a:buChar char="•"/>
              <a:tabLst>
                <a:tab pos="567214" algn="l"/>
                <a:tab pos="567690" algn="l"/>
                <a:tab pos="1658779" algn="l"/>
              </a:tabLst>
            </a:pPr>
            <a:r>
              <a:rPr sz="1350" spc="-4" dirty="0">
                <a:latin typeface="Trebuchet MS"/>
                <a:cs typeface="Trebuchet MS"/>
              </a:rPr>
              <a:t>Invertebrat</a:t>
            </a:r>
            <a:r>
              <a:rPr sz="1350" dirty="0">
                <a:latin typeface="Trebuchet MS"/>
                <a:cs typeface="Trebuchet MS"/>
              </a:rPr>
              <a:t>e	</a:t>
            </a:r>
            <a:r>
              <a:rPr sz="1350" dirty="0"/>
              <a:t>•</a:t>
            </a:r>
          </a:p>
        </p:txBody>
      </p:sp>
      <p:sp>
        <p:nvSpPr>
          <p:cNvPr id="12" name="object 12"/>
          <p:cNvSpPr txBox="1"/>
          <p:nvPr/>
        </p:nvSpPr>
        <p:spPr>
          <a:xfrm>
            <a:off x="2872597" y="2877984"/>
            <a:ext cx="1355884" cy="1024576"/>
          </a:xfrm>
          <a:prstGeom prst="rect">
            <a:avLst/>
          </a:prstGeom>
        </p:spPr>
        <p:txBody>
          <a:bodyPr vert="horz" wrap="square" lIns="0" tIns="9525" rIns="0" bIns="0" rtlCol="0">
            <a:spAutoFit/>
          </a:bodyPr>
          <a:lstStyle/>
          <a:p>
            <a:pPr marL="222885" indent="-213360">
              <a:lnSpc>
                <a:spcPts val="1598"/>
              </a:lnSpc>
              <a:spcBef>
                <a:spcPts val="75"/>
              </a:spcBef>
              <a:buFont typeface="Arial"/>
              <a:buChar char="•"/>
              <a:tabLst>
                <a:tab pos="222885" algn="l"/>
                <a:tab pos="223361" algn="l"/>
                <a:tab pos="1285875" algn="l"/>
              </a:tabLst>
            </a:pPr>
            <a:r>
              <a:rPr sz="1350" spc="-4" dirty="0">
                <a:latin typeface="Trebuchet MS"/>
                <a:cs typeface="Trebuchet MS"/>
              </a:rPr>
              <a:t>Pl</a:t>
            </a:r>
            <a:r>
              <a:rPr sz="1350" dirty="0">
                <a:latin typeface="Trebuchet MS"/>
                <a:cs typeface="Trebuchet MS"/>
              </a:rPr>
              <a:t>ants	</a:t>
            </a:r>
            <a:r>
              <a:rPr sz="1350" dirty="0"/>
              <a:t>•</a:t>
            </a:r>
            <a:endParaRPr sz="1350"/>
          </a:p>
          <a:p>
            <a:pPr marL="222885" lvl="1" indent="129540">
              <a:lnSpc>
                <a:spcPts val="1575"/>
              </a:lnSpc>
              <a:buFont typeface="Arial"/>
              <a:buChar char="•"/>
              <a:tabLst>
                <a:tab pos="613410" algn="l"/>
                <a:tab pos="613886" algn="l"/>
                <a:tab pos="1285875" algn="l"/>
              </a:tabLst>
            </a:pPr>
            <a:r>
              <a:rPr sz="1350" spc="-150" dirty="0">
                <a:latin typeface="Trebuchet MS"/>
                <a:cs typeface="Trebuchet MS"/>
              </a:rPr>
              <a:t>T</a:t>
            </a:r>
            <a:r>
              <a:rPr sz="1350" dirty="0">
                <a:latin typeface="Trebuchet MS"/>
                <a:cs typeface="Trebuchet MS"/>
              </a:rPr>
              <a:t>ree	</a:t>
            </a:r>
            <a:r>
              <a:rPr sz="1350" dirty="0"/>
              <a:t>•</a:t>
            </a:r>
            <a:endParaRPr sz="1350"/>
          </a:p>
          <a:p>
            <a:pPr marL="222885" marR="215741" lvl="1" indent="129540">
              <a:lnSpc>
                <a:spcPct val="96900"/>
              </a:lnSpc>
              <a:spcBef>
                <a:spcPts val="26"/>
              </a:spcBef>
              <a:buFont typeface="Arial"/>
              <a:buChar char="•"/>
              <a:tabLst>
                <a:tab pos="613410" algn="l"/>
                <a:tab pos="613886" algn="l"/>
              </a:tabLst>
            </a:pPr>
            <a:r>
              <a:rPr sz="1350" dirty="0">
                <a:latin typeface="Trebuchet MS"/>
                <a:cs typeface="Trebuchet MS"/>
              </a:rPr>
              <a:t>Flower  Food  </a:t>
            </a:r>
            <a:r>
              <a:rPr sz="1350" spc="-4" dirty="0">
                <a:latin typeface="Trebuchet MS"/>
                <a:cs typeface="Trebuchet MS"/>
              </a:rPr>
              <a:t>Materials</a:t>
            </a:r>
            <a:endParaRPr sz="1350">
              <a:latin typeface="Trebuchet MS"/>
              <a:cs typeface="Trebuchet MS"/>
            </a:endParaRPr>
          </a:p>
        </p:txBody>
      </p:sp>
      <p:sp>
        <p:nvSpPr>
          <p:cNvPr id="13" name="object 13"/>
          <p:cNvSpPr txBox="1"/>
          <p:nvPr/>
        </p:nvSpPr>
        <p:spPr>
          <a:xfrm>
            <a:off x="4362450" y="2876551"/>
            <a:ext cx="1185863" cy="1034257"/>
          </a:xfrm>
          <a:prstGeom prst="rect">
            <a:avLst/>
          </a:prstGeom>
        </p:spPr>
        <p:txBody>
          <a:bodyPr vert="horz" wrap="square" lIns="0" tIns="20955" rIns="0" bIns="0" rtlCol="0">
            <a:spAutoFit/>
          </a:bodyPr>
          <a:lstStyle/>
          <a:p>
            <a:pPr marL="9525" marR="382905">
              <a:lnSpc>
                <a:spcPts val="1575"/>
              </a:lnSpc>
              <a:spcBef>
                <a:spcPts val="165"/>
              </a:spcBef>
            </a:pPr>
            <a:r>
              <a:rPr sz="1350" dirty="0">
                <a:latin typeface="Trebuchet MS"/>
                <a:cs typeface="Trebuchet MS"/>
              </a:rPr>
              <a:t>Stru</a:t>
            </a:r>
            <a:r>
              <a:rPr sz="1350" spc="-4" dirty="0">
                <a:latin typeface="Trebuchet MS"/>
                <a:cs typeface="Trebuchet MS"/>
              </a:rPr>
              <a:t>c</a:t>
            </a:r>
            <a:r>
              <a:rPr sz="1350" dirty="0">
                <a:latin typeface="Trebuchet MS"/>
                <a:cs typeface="Trebuchet MS"/>
              </a:rPr>
              <a:t>tur</a:t>
            </a:r>
            <a:r>
              <a:rPr sz="1350" spc="-4" dirty="0">
                <a:latin typeface="Trebuchet MS"/>
                <a:cs typeface="Trebuchet MS"/>
              </a:rPr>
              <a:t>e</a:t>
            </a:r>
            <a:r>
              <a:rPr sz="1350" dirty="0">
                <a:latin typeface="Trebuchet MS"/>
                <a:cs typeface="Trebuchet MS"/>
              </a:rPr>
              <a:t>s  </a:t>
            </a:r>
            <a:r>
              <a:rPr sz="1350" spc="-4" dirty="0">
                <a:latin typeface="Trebuchet MS"/>
                <a:cs typeface="Trebuchet MS"/>
              </a:rPr>
              <a:t>Artifact</a:t>
            </a:r>
            <a:endParaRPr sz="1350">
              <a:latin typeface="Trebuchet MS"/>
              <a:cs typeface="Trebuchet MS"/>
            </a:endParaRPr>
          </a:p>
          <a:p>
            <a:pPr marL="352425" indent="-213360">
              <a:lnSpc>
                <a:spcPts val="1519"/>
              </a:lnSpc>
              <a:buFont typeface="Arial"/>
              <a:buChar char="•"/>
              <a:tabLst>
                <a:tab pos="351949" algn="l"/>
                <a:tab pos="352425" algn="l"/>
              </a:tabLst>
            </a:pPr>
            <a:r>
              <a:rPr sz="1350" spc="-34" dirty="0">
                <a:latin typeface="Trebuchet MS"/>
                <a:cs typeface="Trebuchet MS"/>
              </a:rPr>
              <a:t>Tools</a:t>
            </a:r>
            <a:endParaRPr sz="1350">
              <a:latin typeface="Trebuchet MS"/>
              <a:cs typeface="Trebuchet MS"/>
            </a:endParaRPr>
          </a:p>
          <a:p>
            <a:pPr marL="352425" indent="-213360">
              <a:lnSpc>
                <a:spcPts val="1575"/>
              </a:lnSpc>
              <a:buFont typeface="Arial"/>
              <a:buChar char="•"/>
              <a:tabLst>
                <a:tab pos="351949" algn="l"/>
                <a:tab pos="352425" algn="l"/>
              </a:tabLst>
            </a:pPr>
            <a:r>
              <a:rPr sz="1350" spc="-4" dirty="0">
                <a:latin typeface="Trebuchet MS"/>
                <a:cs typeface="Trebuchet MS"/>
              </a:rPr>
              <a:t>Appliances</a:t>
            </a:r>
            <a:endParaRPr sz="1350">
              <a:latin typeface="Trebuchet MS"/>
              <a:cs typeface="Trebuchet MS"/>
            </a:endParaRPr>
          </a:p>
          <a:p>
            <a:pPr marL="352425" indent="-213360">
              <a:lnSpc>
                <a:spcPts val="1598"/>
              </a:lnSpc>
              <a:buFont typeface="Arial"/>
              <a:buChar char="•"/>
              <a:tabLst>
                <a:tab pos="351949" algn="l"/>
                <a:tab pos="352425" algn="l"/>
              </a:tabLst>
            </a:pPr>
            <a:r>
              <a:rPr sz="1350" spc="-4" dirty="0">
                <a:latin typeface="Trebuchet MS"/>
                <a:cs typeface="Trebuchet MS"/>
              </a:rPr>
              <a:t>Structures</a:t>
            </a:r>
            <a:endParaRPr sz="1350">
              <a:latin typeface="Trebuchet MS"/>
              <a:cs typeface="Trebuchet MS"/>
            </a:endParaRPr>
          </a:p>
        </p:txBody>
      </p:sp>
      <p:sp>
        <p:nvSpPr>
          <p:cNvPr id="14" name="object 14"/>
          <p:cNvSpPr txBox="1"/>
          <p:nvPr/>
        </p:nvSpPr>
        <p:spPr>
          <a:xfrm>
            <a:off x="5768730" y="2877984"/>
            <a:ext cx="79534" cy="419987"/>
          </a:xfrm>
          <a:prstGeom prst="rect">
            <a:avLst/>
          </a:prstGeom>
        </p:spPr>
        <p:txBody>
          <a:bodyPr vert="horz" wrap="square" lIns="0" tIns="9525" rIns="0" bIns="0" rtlCol="0">
            <a:spAutoFit/>
          </a:bodyPr>
          <a:lstStyle/>
          <a:p>
            <a:pPr marL="9525">
              <a:lnSpc>
                <a:spcPts val="1598"/>
              </a:lnSpc>
              <a:spcBef>
                <a:spcPts val="75"/>
              </a:spcBef>
            </a:pPr>
            <a:r>
              <a:rPr sz="1350" dirty="0"/>
              <a:t>•</a:t>
            </a:r>
            <a:endParaRPr sz="1350"/>
          </a:p>
          <a:p>
            <a:pPr marL="9525">
              <a:lnSpc>
                <a:spcPts val="1598"/>
              </a:lnSpc>
            </a:pPr>
            <a:r>
              <a:rPr sz="1350" dirty="0"/>
              <a:t>•</a:t>
            </a:r>
            <a:endParaRPr sz="1350"/>
          </a:p>
        </p:txBody>
      </p:sp>
      <p:sp>
        <p:nvSpPr>
          <p:cNvPr id="15" name="object 15"/>
          <p:cNvSpPr txBox="1"/>
          <p:nvPr/>
        </p:nvSpPr>
        <p:spPr>
          <a:xfrm>
            <a:off x="5768730" y="3878109"/>
            <a:ext cx="79534" cy="217367"/>
          </a:xfrm>
          <a:prstGeom prst="rect">
            <a:avLst/>
          </a:prstGeom>
        </p:spPr>
        <p:txBody>
          <a:bodyPr vert="horz" wrap="square" lIns="0" tIns="9525" rIns="0" bIns="0" rtlCol="0">
            <a:spAutoFit/>
          </a:bodyPr>
          <a:lstStyle/>
          <a:p>
            <a:pPr marL="9525">
              <a:spcBef>
                <a:spcPts val="75"/>
              </a:spcBef>
            </a:pPr>
            <a:r>
              <a:rPr sz="1350" dirty="0"/>
              <a:t>•</a:t>
            </a:r>
            <a:endParaRPr sz="1350"/>
          </a:p>
        </p:txBody>
      </p:sp>
      <p:sp>
        <p:nvSpPr>
          <p:cNvPr id="16" name="object 16"/>
          <p:cNvSpPr txBox="1"/>
          <p:nvPr/>
        </p:nvSpPr>
        <p:spPr>
          <a:xfrm>
            <a:off x="5981700" y="2876551"/>
            <a:ext cx="1215390" cy="1228478"/>
          </a:xfrm>
          <a:prstGeom prst="rect">
            <a:avLst/>
          </a:prstGeom>
        </p:spPr>
        <p:txBody>
          <a:bodyPr vert="horz" wrap="square" lIns="0" tIns="20955" rIns="0" bIns="0" rtlCol="0">
            <a:spAutoFit/>
          </a:bodyPr>
          <a:lstStyle/>
          <a:p>
            <a:pPr marL="9525" marR="682466">
              <a:lnSpc>
                <a:spcPts val="1575"/>
              </a:lnSpc>
              <a:spcBef>
                <a:spcPts val="165"/>
              </a:spcBef>
            </a:pPr>
            <a:r>
              <a:rPr sz="1350" spc="-11" dirty="0">
                <a:latin typeface="Trebuchet MS"/>
                <a:cs typeface="Trebuchet MS"/>
              </a:rPr>
              <a:t>Person  </a:t>
            </a:r>
            <a:r>
              <a:rPr sz="1350" dirty="0">
                <a:latin typeface="Trebuchet MS"/>
                <a:cs typeface="Trebuchet MS"/>
              </a:rPr>
              <a:t>Sc</a:t>
            </a:r>
            <a:r>
              <a:rPr sz="1350" spc="-4" dirty="0">
                <a:latin typeface="Trebuchet MS"/>
                <a:cs typeface="Trebuchet MS"/>
              </a:rPr>
              <a:t>e</a:t>
            </a:r>
            <a:r>
              <a:rPr sz="1350" dirty="0">
                <a:latin typeface="Trebuchet MS"/>
                <a:cs typeface="Trebuchet MS"/>
              </a:rPr>
              <a:t>n</a:t>
            </a:r>
            <a:r>
              <a:rPr sz="1350" spc="-4" dirty="0">
                <a:latin typeface="Trebuchet MS"/>
                <a:cs typeface="Trebuchet MS"/>
              </a:rPr>
              <a:t>e</a:t>
            </a:r>
            <a:r>
              <a:rPr sz="1350" dirty="0">
                <a:latin typeface="Trebuchet MS"/>
                <a:cs typeface="Trebuchet MS"/>
              </a:rPr>
              <a:t>s</a:t>
            </a:r>
            <a:endParaRPr sz="1350">
              <a:latin typeface="Trebuchet MS"/>
              <a:cs typeface="Trebuchet MS"/>
            </a:endParaRPr>
          </a:p>
          <a:p>
            <a:pPr marL="9525" indent="129540">
              <a:lnSpc>
                <a:spcPts val="1519"/>
              </a:lnSpc>
              <a:buFont typeface="Arial"/>
              <a:buChar char="•"/>
              <a:tabLst>
                <a:tab pos="351949" algn="l"/>
                <a:tab pos="352425" algn="l"/>
              </a:tabLst>
            </a:pPr>
            <a:r>
              <a:rPr sz="1350" spc="-4" dirty="0">
                <a:latin typeface="Trebuchet MS"/>
                <a:cs typeface="Trebuchet MS"/>
              </a:rPr>
              <a:t>Indoor</a:t>
            </a:r>
            <a:endParaRPr sz="1350">
              <a:latin typeface="Trebuchet MS"/>
              <a:cs typeface="Trebuchet MS"/>
            </a:endParaRPr>
          </a:p>
          <a:p>
            <a:pPr marL="9525" marR="3810" indent="129540" algn="r">
              <a:lnSpc>
                <a:spcPct val="96900"/>
              </a:lnSpc>
              <a:spcBef>
                <a:spcPts val="26"/>
              </a:spcBef>
              <a:buFont typeface="Arial"/>
              <a:buChar char="•"/>
              <a:tabLst>
                <a:tab pos="351949" algn="l"/>
                <a:tab pos="352425" algn="l"/>
              </a:tabLst>
            </a:pPr>
            <a:r>
              <a:rPr sz="1350" dirty="0">
                <a:latin typeface="Trebuchet MS"/>
                <a:cs typeface="Trebuchet MS"/>
              </a:rPr>
              <a:t>G</a:t>
            </a:r>
            <a:r>
              <a:rPr sz="1350" spc="-4" dirty="0">
                <a:latin typeface="Trebuchet MS"/>
                <a:cs typeface="Trebuchet MS"/>
              </a:rPr>
              <a:t>eolo</a:t>
            </a:r>
            <a:r>
              <a:rPr sz="1350" dirty="0">
                <a:latin typeface="Trebuchet MS"/>
                <a:cs typeface="Trebuchet MS"/>
              </a:rPr>
              <a:t>gi</a:t>
            </a:r>
            <a:r>
              <a:rPr sz="1350" spc="-4" dirty="0">
                <a:latin typeface="Trebuchet MS"/>
                <a:cs typeface="Trebuchet MS"/>
              </a:rPr>
              <a:t>c</a:t>
            </a:r>
            <a:r>
              <a:rPr sz="1350" dirty="0">
                <a:latin typeface="Trebuchet MS"/>
                <a:cs typeface="Trebuchet MS"/>
              </a:rPr>
              <a:t>al  Format</a:t>
            </a:r>
            <a:r>
              <a:rPr sz="1350" spc="-4" dirty="0">
                <a:latin typeface="Trebuchet MS"/>
                <a:cs typeface="Trebuchet MS"/>
              </a:rPr>
              <a:t>io</a:t>
            </a:r>
            <a:r>
              <a:rPr sz="1350" dirty="0">
                <a:latin typeface="Trebuchet MS"/>
                <a:cs typeface="Trebuchet MS"/>
              </a:rPr>
              <a:t>ns  </a:t>
            </a:r>
            <a:r>
              <a:rPr sz="1350" spc="-4" dirty="0">
                <a:latin typeface="Trebuchet MS"/>
                <a:cs typeface="Trebuchet MS"/>
              </a:rPr>
              <a:t>Sport</a:t>
            </a:r>
            <a:r>
              <a:rPr sz="1350" spc="-113" dirty="0">
                <a:latin typeface="Trebuchet MS"/>
                <a:cs typeface="Trebuchet MS"/>
              </a:rPr>
              <a:t> </a:t>
            </a:r>
            <a:r>
              <a:rPr sz="1350" spc="-4" dirty="0">
                <a:latin typeface="Trebuchet MS"/>
                <a:cs typeface="Trebuchet MS"/>
              </a:rPr>
              <a:t>Activities</a:t>
            </a:r>
            <a:endParaRPr sz="1350">
              <a:latin typeface="Trebuchet MS"/>
              <a:cs typeface="Trebuchet MS"/>
            </a:endParaRPr>
          </a:p>
        </p:txBody>
      </p:sp>
    </p:spTree>
    <p:extLst>
      <p:ext uri="{BB962C8B-B14F-4D97-AF65-F5344CB8AC3E}">
        <p14:creationId xmlns:p14="http://schemas.microsoft.com/office/powerpoint/2010/main" val="14461423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Learning vs Deep Learning</a:t>
            </a:r>
            <a:endParaRPr lang="en-US" dirty="0"/>
          </a:p>
        </p:txBody>
      </p:sp>
      <p:sp>
        <p:nvSpPr>
          <p:cNvPr id="3" name="Text Placeholder 2"/>
          <p:cNvSpPr>
            <a:spLocks noGrp="1"/>
          </p:cNvSpPr>
          <p:nvPr>
            <p:ph type="body" idx="1"/>
          </p:nvPr>
        </p:nvSpPr>
        <p:spPr/>
        <p:txBody>
          <a:bodyPr/>
          <a:lstStyle/>
          <a:p>
            <a:r>
              <a:rPr lang="en-US" sz="2400" dirty="0" smtClean="0"/>
              <a:t> Higher Accuracy Rates</a:t>
            </a:r>
          </a:p>
          <a:p>
            <a:pPr lvl="1"/>
            <a:r>
              <a:rPr lang="en-US" sz="2000" dirty="0"/>
              <a:t> </a:t>
            </a:r>
            <a:r>
              <a:rPr lang="en-US" sz="2000" dirty="0" smtClean="0"/>
              <a:t>Image Recognition Almost as good as humans</a:t>
            </a:r>
          </a:p>
          <a:p>
            <a:pPr lvl="1"/>
            <a:r>
              <a:rPr lang="en-US" sz="2000" dirty="0"/>
              <a:t> </a:t>
            </a:r>
            <a:r>
              <a:rPr lang="en-US" sz="2000" dirty="0" smtClean="0"/>
              <a:t>Machine Translations as good as Humans in many Western languages</a:t>
            </a:r>
          </a:p>
          <a:p>
            <a:pPr lvl="1"/>
            <a:r>
              <a:rPr lang="en-US" sz="2000" dirty="0"/>
              <a:t> </a:t>
            </a:r>
            <a:r>
              <a:rPr lang="en-US" sz="2000" dirty="0" smtClean="0"/>
              <a:t>Amazing accurate results with lot of traditionally hard to solve areas</a:t>
            </a:r>
          </a:p>
          <a:p>
            <a:r>
              <a:rPr lang="en-US" sz="2400" dirty="0"/>
              <a:t> </a:t>
            </a:r>
            <a:r>
              <a:rPr lang="en-US" sz="2400" dirty="0" smtClean="0"/>
              <a:t>No Hand Crafted Features</a:t>
            </a:r>
          </a:p>
          <a:p>
            <a:pPr lvl="1"/>
            <a:r>
              <a:rPr lang="en-US" sz="2000" dirty="0" smtClean="0"/>
              <a:t> Traditional Machine Learning needs handcrafting of Feature Vectors</a:t>
            </a:r>
          </a:p>
          <a:p>
            <a:pPr lvl="1"/>
            <a:r>
              <a:rPr lang="en-US" sz="2000" dirty="0"/>
              <a:t> </a:t>
            </a:r>
            <a:r>
              <a:rPr lang="en-US" sz="2000" dirty="0" smtClean="0"/>
              <a:t>Deep Learning,  No hand crafting of features</a:t>
            </a:r>
            <a:endParaRPr lang="en-US" sz="2000" dirty="0"/>
          </a:p>
        </p:txBody>
      </p:sp>
    </p:spTree>
    <p:extLst>
      <p:ext uri="{BB962C8B-B14F-4D97-AF65-F5344CB8AC3E}">
        <p14:creationId xmlns:p14="http://schemas.microsoft.com/office/powerpoint/2010/main" val="13789236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Shape 617"/>
          <p:cNvSpPr txBox="1">
            <a:spLocks noGrp="1"/>
          </p:cNvSpPr>
          <p:nvPr>
            <p:ph type="title"/>
          </p:nvPr>
        </p:nvSpPr>
        <p:spPr>
          <a:xfrm>
            <a:off x="228112" y="205978"/>
            <a:ext cx="8763487" cy="536971"/>
          </a:xfrm>
          <a:prstGeom prst="rect">
            <a:avLst/>
          </a:prstGeom>
          <a:noFill/>
          <a:ln>
            <a:noFill/>
          </a:ln>
        </p:spPr>
        <p:txBody>
          <a:bodyPr lIns="91425" tIns="45700" rIns="91425" bIns="45700" anchor="t" anchorCtr="0">
            <a:noAutofit/>
          </a:bodyPr>
          <a:lstStyle/>
          <a:p>
            <a:pPr marL="0" marR="0" lvl="0" indent="0" algn="l" rtl="0">
              <a:spcBef>
                <a:spcPts val="0"/>
              </a:spcBef>
              <a:buClr>
                <a:srgbClr val="0773B6"/>
              </a:buClr>
              <a:buSzPct val="25000"/>
              <a:buFont typeface="Calibri"/>
              <a:buNone/>
            </a:pPr>
            <a:endParaRPr sz="2600" b="1" i="0" u="none" strike="noStrike" cap="none">
              <a:solidFill>
                <a:srgbClr val="0773B6"/>
              </a:solidFill>
              <a:latin typeface="Calibri"/>
              <a:ea typeface="Calibri"/>
              <a:cs typeface="Calibri"/>
              <a:sym typeface="Calibri"/>
            </a:endParaRPr>
          </a:p>
        </p:txBody>
      </p:sp>
      <p:sp>
        <p:nvSpPr>
          <p:cNvPr id="618" name="Shape 618"/>
          <p:cNvSpPr txBox="1">
            <a:spLocks noGrp="1"/>
          </p:cNvSpPr>
          <p:nvPr>
            <p:ph type="body" idx="1"/>
          </p:nvPr>
        </p:nvSpPr>
        <p:spPr>
          <a:xfrm>
            <a:off x="228112" y="923491"/>
            <a:ext cx="8763487" cy="3394472"/>
          </a:xfrm>
          <a:prstGeom prst="rect">
            <a:avLst/>
          </a:prstGeom>
          <a:noFill/>
          <a:ln>
            <a:noFill/>
          </a:ln>
        </p:spPr>
        <p:txBody>
          <a:bodyPr lIns="91425" tIns="45700" rIns="91425" bIns="45700" anchor="t" anchorCtr="0">
            <a:noAutofit/>
          </a:bodyPr>
          <a:lstStyle/>
          <a:p>
            <a:pPr marL="342900" marR="0" lvl="0" indent="-342900" algn="l" rtl="0">
              <a:spcBef>
                <a:spcPts val="0"/>
              </a:spcBef>
              <a:buClr>
                <a:srgbClr val="343533"/>
              </a:buClr>
              <a:buSzPct val="100000"/>
              <a:buFont typeface="Arial"/>
              <a:buNone/>
            </a:pPr>
            <a:endParaRPr sz="3200" b="0" i="0" u="none" strike="noStrike" cap="none">
              <a:solidFill>
                <a:srgbClr val="343533"/>
              </a:solidFill>
              <a:latin typeface="Calibri"/>
              <a:ea typeface="Calibri"/>
              <a:cs typeface="Calibri"/>
              <a:sym typeface="Calibri"/>
            </a:endParaRPr>
          </a:p>
        </p:txBody>
      </p:sp>
      <p:sp>
        <p:nvSpPr>
          <p:cNvPr id="619" name="Shape 619"/>
          <p:cNvSpPr/>
          <p:nvPr/>
        </p:nvSpPr>
        <p:spPr>
          <a:xfrm>
            <a:off x="0" y="25381"/>
            <a:ext cx="9144000" cy="5143500"/>
          </a:xfrm>
          <a:prstGeom prst="rect">
            <a:avLst/>
          </a:prstGeom>
          <a:solidFill>
            <a:srgbClr val="0773B6"/>
          </a:solidFill>
          <a:ln>
            <a:noFill/>
          </a:ln>
        </p:spPr>
        <p:txBody>
          <a:bodyPr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pic>
        <p:nvPicPr>
          <p:cNvPr id="620" name="Shape 620" descr="E:\Work\japan\Aloki\Qbole\PPT\New folder\From Alpesh\ref\Logo White .png"/>
          <p:cNvPicPr preferRelativeResize="0"/>
          <p:nvPr/>
        </p:nvPicPr>
        <p:blipFill rotWithShape="1">
          <a:blip r:embed="rId3">
            <a:alphaModFix/>
          </a:blip>
          <a:srcRect/>
          <a:stretch/>
        </p:blipFill>
        <p:spPr>
          <a:xfrm>
            <a:off x="3581387" y="1381584"/>
            <a:ext cx="1981200" cy="827100"/>
          </a:xfrm>
          <a:prstGeom prst="rect">
            <a:avLst/>
          </a:prstGeom>
          <a:noFill/>
          <a:ln>
            <a:noFill/>
          </a:ln>
        </p:spPr>
      </p:pic>
      <p:pic>
        <p:nvPicPr>
          <p:cNvPr id="621" name="Shape 621" descr="FAQ-100 (1).png"/>
          <p:cNvPicPr preferRelativeResize="0"/>
          <p:nvPr/>
        </p:nvPicPr>
        <p:blipFill>
          <a:blip r:embed="rId4">
            <a:alphaModFix/>
          </a:blip>
          <a:stretch>
            <a:fillRect/>
          </a:stretch>
        </p:blipFill>
        <p:spPr>
          <a:xfrm>
            <a:off x="4095750" y="2433800"/>
            <a:ext cx="952500" cy="952500"/>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Text Placeholder 2"/>
          <p:cNvSpPr>
            <a:spLocks noGrp="1"/>
          </p:cNvSpPr>
          <p:nvPr>
            <p:ph type="body" idx="1"/>
          </p:nvPr>
        </p:nvSpPr>
        <p:spPr/>
        <p:txBody>
          <a:bodyPr/>
          <a:lstStyle/>
          <a:p>
            <a:r>
              <a:rPr lang="en-US" sz="2000" dirty="0" smtClean="0"/>
              <a:t> Deep Learning</a:t>
            </a:r>
          </a:p>
          <a:p>
            <a:r>
              <a:rPr lang="en-US" sz="2000" dirty="0" smtClean="0"/>
              <a:t> Neural Networks</a:t>
            </a:r>
          </a:p>
          <a:p>
            <a:r>
              <a:rPr lang="en-US" sz="2000" dirty="0"/>
              <a:t> </a:t>
            </a:r>
            <a:r>
              <a:rPr lang="en-US" sz="2000" dirty="0" smtClean="0"/>
              <a:t>Reasons for Success</a:t>
            </a:r>
            <a:endParaRPr lang="en-US" sz="2000" dirty="0"/>
          </a:p>
        </p:txBody>
      </p:sp>
    </p:spTree>
    <p:extLst>
      <p:ext uri="{BB962C8B-B14F-4D97-AF65-F5344CB8AC3E}">
        <p14:creationId xmlns:p14="http://schemas.microsoft.com/office/powerpoint/2010/main" val="15439980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l"/>
            <a:r>
              <a:rPr lang="en-US" sz="2400" b="1" dirty="0">
                <a:solidFill>
                  <a:schemeClr val="bg2">
                    <a:lumMod val="60000"/>
                    <a:lumOff val="40000"/>
                  </a:schemeClr>
                </a:solidFill>
              </a:rPr>
              <a:t>From data to decisions and actions</a:t>
            </a:r>
          </a:p>
        </p:txBody>
      </p:sp>
      <p:grpSp>
        <p:nvGrpSpPr>
          <p:cNvPr id="22" name="Group 21"/>
          <p:cNvGrpSpPr/>
          <p:nvPr/>
        </p:nvGrpSpPr>
        <p:grpSpPr>
          <a:xfrm>
            <a:off x="352133" y="4522747"/>
            <a:ext cx="8631435" cy="470898"/>
            <a:chOff x="2364281" y="325489"/>
            <a:chExt cx="9194249" cy="627864"/>
          </a:xfrm>
        </p:grpSpPr>
        <p:cxnSp>
          <p:nvCxnSpPr>
            <p:cNvPr id="23" name="Straight Arrow Connector 22"/>
            <p:cNvCxnSpPr/>
            <p:nvPr/>
          </p:nvCxnSpPr>
          <p:spPr>
            <a:xfrm flipV="1">
              <a:off x="2364281" y="612768"/>
              <a:ext cx="9194249" cy="53307"/>
            </a:xfrm>
            <a:prstGeom prst="straightConnector1">
              <a:avLst/>
            </a:prstGeom>
            <a:ln w="47625">
              <a:solidFill>
                <a:srgbClr val="969696"/>
              </a:solidFill>
              <a:headEnd type="none"/>
              <a:tailEnd type="arrow" w="lg" len="lg"/>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6495578" y="325489"/>
              <a:ext cx="947391" cy="627864"/>
            </a:xfrm>
            <a:prstGeom prst="rect">
              <a:avLst/>
            </a:prstGeom>
            <a:solidFill>
              <a:schemeClr val="bg1"/>
            </a:solidFill>
            <a:ln>
              <a:noFill/>
            </a:ln>
          </p:spPr>
          <p:txBody>
            <a:bodyPr wrap="square" lIns="137160" tIns="109728" rIns="137160" bIns="109728" rtlCol="0">
              <a:spAutoFit/>
            </a:bodyPr>
            <a:lstStyle/>
            <a:p>
              <a:pPr>
                <a:lnSpc>
                  <a:spcPct val="90000"/>
                </a:lnSpc>
                <a:spcAft>
                  <a:spcPts val="450"/>
                </a:spcAft>
              </a:pPr>
              <a:r>
                <a:rPr lang="en-US" sz="1800" b="1" dirty="0">
                  <a:solidFill>
                    <a:srgbClr val="002060"/>
                  </a:solidFill>
                  <a:cs typeface="Segoe UI Semilight" panose="020B0402040204020203" pitchFamily="34" charset="0"/>
                </a:rPr>
                <a:t>Value</a:t>
              </a:r>
            </a:p>
          </p:txBody>
        </p:sp>
      </p:grpSp>
      <p:grpSp>
        <p:nvGrpSpPr>
          <p:cNvPr id="3" name="Group 2"/>
          <p:cNvGrpSpPr/>
          <p:nvPr/>
        </p:nvGrpSpPr>
        <p:grpSpPr>
          <a:xfrm>
            <a:off x="352133" y="1211005"/>
            <a:ext cx="7647827" cy="2939653"/>
            <a:chOff x="352133" y="1022747"/>
            <a:chExt cx="8631435" cy="3378069"/>
          </a:xfrm>
        </p:grpSpPr>
        <p:sp>
          <p:nvSpPr>
            <p:cNvPr id="5" name="Rectangle 4"/>
            <p:cNvSpPr/>
            <p:nvPr/>
          </p:nvSpPr>
          <p:spPr bwMode="auto">
            <a:xfrm>
              <a:off x="7755305" y="1023457"/>
              <a:ext cx="1228263" cy="3374027"/>
            </a:xfrm>
            <a:prstGeom prst="rect">
              <a:avLst/>
            </a:prstGeom>
            <a:solidFill>
              <a:srgbClr val="42424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gradFill>
                    <a:gsLst>
                      <a:gs pos="2917">
                        <a:srgbClr val="FFFFFF"/>
                      </a:gs>
                      <a:gs pos="100000">
                        <a:srgbClr val="FFFFFF"/>
                      </a:gs>
                    </a:gsLst>
                    <a:lin ang="5400000" scaled="0"/>
                  </a:gradFill>
                  <a:ea typeface="Segoe UI" pitchFamily="34" charset="0"/>
                  <a:cs typeface="Segoe UI Semilight" panose="020B0402040204020203" pitchFamily="34" charset="0"/>
                </a:rPr>
                <a:t>Action</a:t>
              </a:r>
            </a:p>
          </p:txBody>
        </p:sp>
        <p:sp>
          <p:nvSpPr>
            <p:cNvPr id="6" name="Rectangle 5"/>
            <p:cNvSpPr/>
            <p:nvPr/>
          </p:nvSpPr>
          <p:spPr bwMode="auto">
            <a:xfrm>
              <a:off x="6096700" y="1022747"/>
              <a:ext cx="1652532" cy="3378069"/>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gradFill>
                    <a:gsLst>
                      <a:gs pos="2917">
                        <a:srgbClr val="505050"/>
                      </a:gs>
                      <a:gs pos="100000">
                        <a:srgbClr val="505050"/>
                      </a:gs>
                    </a:gsLst>
                    <a:lin ang="5400000" scaled="0"/>
                  </a:gradFill>
                  <a:ea typeface="Segoe UI" pitchFamily="34" charset="0"/>
                  <a:cs typeface="Segoe UI Semilight" panose="020B0402040204020203" pitchFamily="34" charset="0"/>
                </a:rPr>
                <a:t>  Decision</a:t>
              </a:r>
            </a:p>
          </p:txBody>
        </p:sp>
        <p:grpSp>
          <p:nvGrpSpPr>
            <p:cNvPr id="7" name="Group 6"/>
            <p:cNvGrpSpPr/>
            <p:nvPr/>
          </p:nvGrpSpPr>
          <p:grpSpPr>
            <a:xfrm>
              <a:off x="1397100" y="3067478"/>
              <a:ext cx="4981079" cy="651510"/>
              <a:chOff x="2315494" y="3948329"/>
              <a:chExt cx="6783351" cy="868680"/>
            </a:xfrm>
          </p:grpSpPr>
          <p:sp>
            <p:nvSpPr>
              <p:cNvPr id="8" name="Pentagon 7"/>
              <p:cNvSpPr/>
              <p:nvPr/>
            </p:nvSpPr>
            <p:spPr bwMode="auto">
              <a:xfrm>
                <a:off x="5262530" y="3948329"/>
                <a:ext cx="3836315" cy="868680"/>
              </a:xfrm>
              <a:prstGeom prst="homePlate">
                <a:avLst>
                  <a:gd name="adj" fmla="val 42873"/>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dirty="0" err="1">
                  <a:gradFill>
                    <a:gsLst>
                      <a:gs pos="0">
                        <a:srgbClr val="FFFFFF"/>
                      </a:gs>
                      <a:gs pos="100000">
                        <a:srgbClr val="FFFFFF"/>
                      </a:gs>
                    </a:gsLst>
                    <a:lin ang="5400000" scaled="0"/>
                  </a:gradFill>
                  <a:ea typeface="Segoe UI" pitchFamily="34" charset="0"/>
                  <a:cs typeface="Segoe UI Semilight" panose="020B0402040204020203" pitchFamily="34" charset="0"/>
                </a:endParaRPr>
              </a:p>
            </p:txBody>
          </p:sp>
          <p:sp>
            <p:nvSpPr>
              <p:cNvPr id="9" name="Pentagon 8"/>
              <p:cNvSpPr/>
              <p:nvPr/>
            </p:nvSpPr>
            <p:spPr bwMode="auto">
              <a:xfrm>
                <a:off x="2315494" y="3948329"/>
                <a:ext cx="4489261" cy="868680"/>
              </a:xfrm>
              <a:prstGeom prst="homePlate">
                <a:avLst>
                  <a:gd name="adj" fmla="val 42873"/>
                </a:avLst>
              </a:prstGeom>
              <a:solidFill>
                <a:srgbClr val="1074C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pPr>
                <a:r>
                  <a:rPr lang="en-US" sz="1200" dirty="0">
                    <a:gradFill>
                      <a:gsLst>
                        <a:gs pos="0">
                          <a:srgbClr val="FFFFFF"/>
                        </a:gs>
                        <a:gs pos="100000">
                          <a:srgbClr val="FFFFFF"/>
                        </a:gs>
                      </a:gsLst>
                      <a:lin ang="5400000" scaled="0"/>
                    </a:gradFill>
                    <a:ea typeface="Segoe UI" pitchFamily="34" charset="0"/>
                    <a:cs typeface="Segoe UI Semilight" panose="020B0402040204020203" pitchFamily="34" charset="0"/>
                  </a:rPr>
                  <a:t>Interactive dashboards</a:t>
                </a:r>
              </a:p>
              <a:p>
                <a:pPr defTabSz="699354" fontAlgn="base">
                  <a:lnSpc>
                    <a:spcPct val="90000"/>
                  </a:lnSpc>
                  <a:spcBef>
                    <a:spcPct val="0"/>
                  </a:spcBef>
                  <a:spcAft>
                    <a:spcPct val="0"/>
                  </a:spcAft>
                </a:pPr>
                <a:r>
                  <a:rPr lang="en-US" sz="1050" dirty="0">
                    <a:gradFill>
                      <a:gsLst>
                        <a:gs pos="0">
                          <a:srgbClr val="FFFFFF"/>
                        </a:gs>
                        <a:gs pos="100000">
                          <a:srgbClr val="FFFFFF"/>
                        </a:gs>
                      </a:gsLst>
                      <a:lin ang="5400000" scaled="0"/>
                    </a:gradFill>
                    <a:ea typeface="Segoe UI" pitchFamily="34" charset="0"/>
                    <a:cs typeface="Segoe UI Semilight" panose="020B0402040204020203" pitchFamily="34" charset="0"/>
                  </a:rPr>
                  <a:t>Why did it happen? </a:t>
                </a:r>
              </a:p>
            </p:txBody>
          </p:sp>
        </p:grpSp>
        <p:grpSp>
          <p:nvGrpSpPr>
            <p:cNvPr id="10" name="Group 9"/>
            <p:cNvGrpSpPr/>
            <p:nvPr/>
          </p:nvGrpSpPr>
          <p:grpSpPr>
            <a:xfrm>
              <a:off x="1397099" y="2385650"/>
              <a:ext cx="4981080" cy="651510"/>
              <a:chOff x="2315493" y="3039226"/>
              <a:chExt cx="6783352" cy="868680"/>
            </a:xfrm>
          </p:grpSpPr>
          <p:sp>
            <p:nvSpPr>
              <p:cNvPr id="11" name="Pentagon 10"/>
              <p:cNvSpPr/>
              <p:nvPr/>
            </p:nvSpPr>
            <p:spPr bwMode="auto">
              <a:xfrm>
                <a:off x="6930203" y="3039226"/>
                <a:ext cx="2168642" cy="868680"/>
              </a:xfrm>
              <a:prstGeom prst="homePlate">
                <a:avLst>
                  <a:gd name="adj" fmla="val 42873"/>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dirty="0" err="1">
                  <a:gradFill>
                    <a:gsLst>
                      <a:gs pos="0">
                        <a:srgbClr val="FFFFFF"/>
                      </a:gs>
                      <a:gs pos="100000">
                        <a:srgbClr val="FFFFFF"/>
                      </a:gs>
                    </a:gsLst>
                    <a:lin ang="5400000" scaled="0"/>
                  </a:gradFill>
                  <a:ea typeface="Segoe UI" pitchFamily="34" charset="0"/>
                  <a:cs typeface="Segoe UI Semilight" panose="020B0402040204020203" pitchFamily="34" charset="0"/>
                </a:endParaRPr>
              </a:p>
            </p:txBody>
          </p:sp>
          <p:sp>
            <p:nvSpPr>
              <p:cNvPr id="12" name="Pentagon 11"/>
              <p:cNvSpPr/>
              <p:nvPr/>
            </p:nvSpPr>
            <p:spPr bwMode="auto">
              <a:xfrm>
                <a:off x="2315493" y="3039226"/>
                <a:ext cx="5849413" cy="868680"/>
              </a:xfrm>
              <a:prstGeom prst="homePlate">
                <a:avLst>
                  <a:gd name="adj" fmla="val 42873"/>
                </a:avLst>
              </a:prstGeom>
              <a:solidFill>
                <a:srgbClr val="1074C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pPr>
                <a:r>
                  <a:rPr lang="en-US" sz="1200" dirty="0">
                    <a:gradFill>
                      <a:gsLst>
                        <a:gs pos="0">
                          <a:srgbClr val="FFFFFF"/>
                        </a:gs>
                        <a:gs pos="100000">
                          <a:srgbClr val="FFFFFF"/>
                        </a:gs>
                      </a:gsLst>
                      <a:lin ang="5400000" scaled="0"/>
                    </a:gradFill>
                    <a:ea typeface="Segoe UI" pitchFamily="34" charset="0"/>
                    <a:cs typeface="Segoe UI Semilight" panose="020B0402040204020203" pitchFamily="34" charset="0"/>
                  </a:rPr>
                  <a:t>Predictions</a:t>
                </a:r>
              </a:p>
              <a:p>
                <a:pPr defTabSz="699354" fontAlgn="base">
                  <a:lnSpc>
                    <a:spcPct val="90000"/>
                  </a:lnSpc>
                  <a:spcBef>
                    <a:spcPct val="0"/>
                  </a:spcBef>
                  <a:spcAft>
                    <a:spcPct val="0"/>
                  </a:spcAft>
                </a:pPr>
                <a:r>
                  <a:rPr lang="en-US" sz="1050" dirty="0">
                    <a:gradFill>
                      <a:gsLst>
                        <a:gs pos="0">
                          <a:srgbClr val="FFFFFF"/>
                        </a:gs>
                        <a:gs pos="100000">
                          <a:srgbClr val="FFFFFF"/>
                        </a:gs>
                      </a:gsLst>
                      <a:lin ang="5400000" scaled="0"/>
                    </a:gradFill>
                    <a:ea typeface="Segoe UI" pitchFamily="34" charset="0"/>
                    <a:cs typeface="Segoe UI Semilight" panose="020B0402040204020203" pitchFamily="34" charset="0"/>
                  </a:rPr>
                  <a:t>What will happen? </a:t>
                </a:r>
              </a:p>
            </p:txBody>
          </p:sp>
        </p:grpSp>
        <p:grpSp>
          <p:nvGrpSpPr>
            <p:cNvPr id="13" name="Group 12"/>
            <p:cNvGrpSpPr/>
            <p:nvPr/>
          </p:nvGrpSpPr>
          <p:grpSpPr>
            <a:xfrm>
              <a:off x="1397098" y="1022747"/>
              <a:ext cx="7038481" cy="1333511"/>
              <a:chOff x="2315492" y="1222021"/>
              <a:chExt cx="9384641" cy="1778015"/>
            </a:xfrm>
          </p:grpSpPr>
          <p:grpSp>
            <p:nvGrpSpPr>
              <p:cNvPr id="14" name="Group 13"/>
              <p:cNvGrpSpPr/>
              <p:nvPr/>
            </p:nvGrpSpPr>
            <p:grpSpPr>
              <a:xfrm>
                <a:off x="2315492" y="1222021"/>
                <a:ext cx="9384641" cy="1778015"/>
                <a:chOff x="2315492" y="1222021"/>
                <a:chExt cx="9384641" cy="1778015"/>
              </a:xfrm>
            </p:grpSpPr>
            <p:grpSp>
              <p:nvGrpSpPr>
                <p:cNvPr id="16" name="Group 15"/>
                <p:cNvGrpSpPr/>
                <p:nvPr/>
              </p:nvGrpSpPr>
              <p:grpSpPr>
                <a:xfrm>
                  <a:off x="2315492" y="1222021"/>
                  <a:ext cx="9384641" cy="1778015"/>
                  <a:chOff x="2315492" y="1222021"/>
                  <a:chExt cx="9384641" cy="1778015"/>
                </a:xfrm>
              </p:grpSpPr>
              <p:sp>
                <p:nvSpPr>
                  <p:cNvPr id="18" name="Pentagon 17"/>
                  <p:cNvSpPr/>
                  <p:nvPr/>
                </p:nvSpPr>
                <p:spPr bwMode="auto">
                  <a:xfrm>
                    <a:off x="2315494" y="2131356"/>
                    <a:ext cx="7555839" cy="868680"/>
                  </a:xfrm>
                  <a:prstGeom prst="homePlate">
                    <a:avLst>
                      <a:gd name="adj" fmla="val 42873"/>
                    </a:avLst>
                  </a:prstGeom>
                  <a:solidFill>
                    <a:srgbClr val="1074C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dirty="0" err="1">
                      <a:gradFill>
                        <a:gsLst>
                          <a:gs pos="0">
                            <a:srgbClr val="FFFFFF"/>
                          </a:gs>
                          <a:gs pos="100000">
                            <a:srgbClr val="FFFFFF"/>
                          </a:gs>
                        </a:gsLst>
                        <a:lin ang="5400000" scaled="0"/>
                      </a:gradFill>
                      <a:ea typeface="Segoe UI" pitchFamily="34" charset="0"/>
                      <a:cs typeface="Segoe UI Semilight" panose="020B0402040204020203" pitchFamily="34" charset="0"/>
                    </a:endParaRPr>
                  </a:p>
                </p:txBody>
              </p:sp>
              <p:sp>
                <p:nvSpPr>
                  <p:cNvPr id="19" name="Pentagon 18"/>
                  <p:cNvSpPr/>
                  <p:nvPr/>
                </p:nvSpPr>
                <p:spPr bwMode="auto">
                  <a:xfrm>
                    <a:off x="2315492" y="1222021"/>
                    <a:ext cx="9384641" cy="914400"/>
                  </a:xfrm>
                  <a:prstGeom prst="homePlate">
                    <a:avLst>
                      <a:gd name="adj" fmla="val 42873"/>
                    </a:avLst>
                  </a:prstGeom>
                  <a:solidFill>
                    <a:srgbClr val="1074C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dirty="0" err="1">
                      <a:gradFill>
                        <a:gsLst>
                          <a:gs pos="0">
                            <a:srgbClr val="FFFFFF"/>
                          </a:gs>
                          <a:gs pos="100000">
                            <a:srgbClr val="FFFFFF"/>
                          </a:gs>
                        </a:gsLst>
                        <a:lin ang="5400000" scaled="0"/>
                      </a:gradFill>
                      <a:ea typeface="Segoe UI" pitchFamily="34" charset="0"/>
                      <a:cs typeface="Segoe UI Semilight" panose="020B0402040204020203" pitchFamily="34" charset="0"/>
                    </a:endParaRPr>
                  </a:p>
                </p:txBody>
              </p:sp>
              <p:sp>
                <p:nvSpPr>
                  <p:cNvPr id="20" name="Rectangle 19"/>
                  <p:cNvSpPr/>
                  <p:nvPr/>
                </p:nvSpPr>
                <p:spPr bwMode="auto">
                  <a:xfrm>
                    <a:off x="2315494" y="1222021"/>
                    <a:ext cx="4115749" cy="1778015"/>
                  </a:xfrm>
                  <a:prstGeom prst="rect">
                    <a:avLst/>
                  </a:prstGeom>
                  <a:solidFill>
                    <a:srgbClr val="1074C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pPr>
                    <a:r>
                      <a:rPr lang="en-US" sz="1200" dirty="0">
                        <a:gradFill>
                          <a:gsLst>
                            <a:gs pos="0">
                              <a:srgbClr val="FFFFFF"/>
                            </a:gs>
                            <a:gs pos="100000">
                              <a:srgbClr val="FFFFFF"/>
                            </a:gs>
                          </a:gsLst>
                          <a:lin ang="5400000" scaled="0"/>
                        </a:gradFill>
                        <a:ea typeface="Segoe UI" pitchFamily="34" charset="0"/>
                        <a:cs typeface="Segoe UI Semilight" panose="020B0402040204020203" pitchFamily="34" charset="0"/>
                      </a:rPr>
                      <a:t>Recommendations</a:t>
                    </a:r>
                  </a:p>
                  <a:p>
                    <a:pPr defTabSz="699354" fontAlgn="base">
                      <a:lnSpc>
                        <a:spcPct val="90000"/>
                      </a:lnSpc>
                      <a:spcBef>
                        <a:spcPct val="0"/>
                      </a:spcBef>
                      <a:spcAft>
                        <a:spcPct val="0"/>
                      </a:spcAft>
                    </a:pPr>
                    <a:r>
                      <a:rPr lang="en-US" sz="1050" dirty="0">
                        <a:gradFill>
                          <a:gsLst>
                            <a:gs pos="0">
                              <a:srgbClr val="FFFFFF"/>
                            </a:gs>
                            <a:gs pos="100000">
                              <a:srgbClr val="FFFFFF"/>
                            </a:gs>
                          </a:gsLst>
                          <a:lin ang="5400000" scaled="0"/>
                        </a:gradFill>
                        <a:ea typeface="Segoe UI" pitchFamily="34" charset="0"/>
                        <a:cs typeface="Segoe UI Semilight" panose="020B0402040204020203" pitchFamily="34" charset="0"/>
                      </a:rPr>
                      <a:t>What should I do? </a:t>
                    </a:r>
                  </a:p>
                </p:txBody>
              </p:sp>
            </p:grpSp>
            <p:sp>
              <p:nvSpPr>
                <p:cNvPr id="17" name="TextBox 16"/>
                <p:cNvSpPr txBox="1"/>
                <p:nvPr/>
              </p:nvSpPr>
              <p:spPr>
                <a:xfrm>
                  <a:off x="6899532" y="1448762"/>
                  <a:ext cx="2002257" cy="489365"/>
                </a:xfrm>
                <a:prstGeom prst="rect">
                  <a:avLst/>
                </a:prstGeom>
                <a:noFill/>
              </p:spPr>
              <p:txBody>
                <a:bodyPr wrap="none" lIns="137160" tIns="109728" rIns="137160" bIns="109728" rtlCol="0">
                  <a:spAutoFit/>
                </a:bodyPr>
                <a:lstStyle/>
                <a:p>
                  <a:pPr defTabSz="699354" fontAlgn="base">
                    <a:lnSpc>
                      <a:spcPct val="90000"/>
                    </a:lnSpc>
                    <a:spcBef>
                      <a:spcPct val="0"/>
                    </a:spcBef>
                    <a:spcAft>
                      <a:spcPct val="0"/>
                    </a:spcAft>
                  </a:pPr>
                  <a:r>
                    <a:rPr lang="en-US" sz="1050" dirty="0">
                      <a:gradFill>
                        <a:gsLst>
                          <a:gs pos="0">
                            <a:srgbClr val="FFFFFF"/>
                          </a:gs>
                          <a:gs pos="100000">
                            <a:srgbClr val="FFFFFF"/>
                          </a:gs>
                        </a:gsLst>
                        <a:lin ang="5400000" scaled="0"/>
                      </a:gradFill>
                      <a:ea typeface="Segoe UI" pitchFamily="34" charset="0"/>
                      <a:cs typeface="Segoe UI Semilight" panose="020B0402040204020203" pitchFamily="34" charset="0"/>
                    </a:rPr>
                    <a:t>Decision automation</a:t>
                  </a:r>
                </a:p>
              </p:txBody>
            </p:sp>
          </p:grpSp>
          <p:sp>
            <p:nvSpPr>
              <p:cNvPr id="15" name="TextBox 14"/>
              <p:cNvSpPr txBox="1"/>
              <p:nvPr/>
            </p:nvSpPr>
            <p:spPr>
              <a:xfrm>
                <a:off x="6899532" y="2333803"/>
                <a:ext cx="1711580" cy="489365"/>
              </a:xfrm>
              <a:prstGeom prst="rect">
                <a:avLst/>
              </a:prstGeom>
              <a:noFill/>
            </p:spPr>
            <p:txBody>
              <a:bodyPr wrap="none" lIns="137160" tIns="109728" rIns="137160" bIns="109728" rtlCol="0">
                <a:spAutoFit/>
              </a:bodyPr>
              <a:lstStyle/>
              <a:p>
                <a:pPr defTabSz="699354" fontAlgn="base">
                  <a:lnSpc>
                    <a:spcPct val="90000"/>
                  </a:lnSpc>
                  <a:spcBef>
                    <a:spcPct val="0"/>
                  </a:spcBef>
                  <a:spcAft>
                    <a:spcPct val="0"/>
                  </a:spcAft>
                </a:pPr>
                <a:r>
                  <a:rPr lang="en-US" sz="1050" dirty="0">
                    <a:gradFill>
                      <a:gsLst>
                        <a:gs pos="0">
                          <a:srgbClr val="FFFFFF"/>
                        </a:gs>
                        <a:gs pos="100000">
                          <a:srgbClr val="FFFFFF"/>
                        </a:gs>
                      </a:gsLst>
                      <a:lin ang="5400000" scaled="0"/>
                    </a:gradFill>
                    <a:ea typeface="Segoe UI" pitchFamily="34" charset="0"/>
                    <a:cs typeface="Segoe UI Semilight" panose="020B0402040204020203" pitchFamily="34" charset="0"/>
                  </a:rPr>
                  <a:t>Decision support</a:t>
                </a:r>
              </a:p>
            </p:txBody>
          </p:sp>
        </p:grpSp>
        <p:sp>
          <p:nvSpPr>
            <p:cNvPr id="21" name="Rectangle 20"/>
            <p:cNvSpPr/>
            <p:nvPr/>
          </p:nvSpPr>
          <p:spPr bwMode="auto">
            <a:xfrm>
              <a:off x="352133" y="1022747"/>
              <a:ext cx="1066707" cy="3374737"/>
            </a:xfrm>
            <a:prstGeom prst="rect">
              <a:avLst/>
            </a:prstGeom>
            <a:solidFill>
              <a:srgbClr val="003C6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algn="ctr" defTabSz="699354" fontAlgn="base">
                <a:lnSpc>
                  <a:spcPct val="90000"/>
                </a:lnSpc>
                <a:spcBef>
                  <a:spcPct val="0"/>
                </a:spcBef>
                <a:spcAft>
                  <a:spcPct val="0"/>
                </a:spcAft>
              </a:pPr>
              <a:r>
                <a:rPr lang="en-US" sz="1050" dirty="0">
                  <a:gradFill>
                    <a:gsLst>
                      <a:gs pos="0">
                        <a:srgbClr val="FFFFFF"/>
                      </a:gs>
                      <a:gs pos="100000">
                        <a:srgbClr val="FFFFFF"/>
                      </a:gs>
                    </a:gsLst>
                    <a:lin ang="5400000" scaled="0"/>
                  </a:gradFill>
                  <a:ea typeface="Segoe UI" pitchFamily="34" charset="0"/>
                  <a:cs typeface="Segoe UI Semilight" panose="020B0402040204020203" pitchFamily="34" charset="0"/>
                </a:rPr>
                <a:t>Data</a:t>
              </a:r>
            </a:p>
          </p:txBody>
        </p:sp>
        <p:grpSp>
          <p:nvGrpSpPr>
            <p:cNvPr id="25" name="Group 24"/>
            <p:cNvGrpSpPr/>
            <p:nvPr/>
          </p:nvGrpSpPr>
          <p:grpSpPr>
            <a:xfrm>
              <a:off x="1418840" y="3749306"/>
              <a:ext cx="5071848" cy="651510"/>
              <a:chOff x="2352579" y="4857433"/>
              <a:chExt cx="6754366" cy="868680"/>
            </a:xfrm>
          </p:grpSpPr>
          <p:sp>
            <p:nvSpPr>
              <p:cNvPr id="26" name="Pentagon 25"/>
              <p:cNvSpPr/>
              <p:nvPr/>
            </p:nvSpPr>
            <p:spPr bwMode="auto">
              <a:xfrm>
                <a:off x="4221130" y="4857433"/>
                <a:ext cx="4735803" cy="868680"/>
              </a:xfrm>
              <a:prstGeom prst="homePlate">
                <a:avLst>
                  <a:gd name="adj" fmla="val 42873"/>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dirty="0" err="1">
                  <a:gradFill>
                    <a:gsLst>
                      <a:gs pos="0">
                        <a:srgbClr val="FFFFFF"/>
                      </a:gs>
                      <a:gs pos="100000">
                        <a:srgbClr val="FFFFFF"/>
                      </a:gs>
                    </a:gsLst>
                    <a:lin ang="5400000" scaled="0"/>
                  </a:gradFill>
                  <a:ea typeface="Segoe UI" pitchFamily="34" charset="0"/>
                  <a:cs typeface="Segoe UI Semilight" panose="020B0402040204020203" pitchFamily="34" charset="0"/>
                </a:endParaRPr>
              </a:p>
            </p:txBody>
          </p:sp>
          <p:sp>
            <p:nvSpPr>
              <p:cNvPr id="27" name="Pentagon 26"/>
              <p:cNvSpPr/>
              <p:nvPr/>
            </p:nvSpPr>
            <p:spPr bwMode="auto">
              <a:xfrm>
                <a:off x="2352579" y="4857433"/>
                <a:ext cx="2946753" cy="868680"/>
              </a:xfrm>
              <a:prstGeom prst="homePlate">
                <a:avLst>
                  <a:gd name="adj" fmla="val 42873"/>
                </a:avLst>
              </a:prstGeom>
              <a:solidFill>
                <a:srgbClr val="1074C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ctr" anchorCtr="0" forceAA="0" compatLnSpc="1">
                <a:prstTxWarp prst="textNoShape">
                  <a:avLst/>
                </a:prstTxWarp>
                <a:noAutofit/>
              </a:bodyPr>
              <a:lstStyle/>
              <a:p>
                <a:pPr defTabSz="699354" fontAlgn="base">
                  <a:lnSpc>
                    <a:spcPct val="90000"/>
                  </a:lnSpc>
                  <a:spcBef>
                    <a:spcPct val="0"/>
                  </a:spcBef>
                  <a:spcAft>
                    <a:spcPct val="0"/>
                  </a:spcAft>
                </a:pPr>
                <a:r>
                  <a:rPr lang="en-US" sz="1200" dirty="0">
                    <a:gradFill>
                      <a:gsLst>
                        <a:gs pos="0">
                          <a:srgbClr val="FFFFFF"/>
                        </a:gs>
                        <a:gs pos="100000">
                          <a:srgbClr val="FFFFFF"/>
                        </a:gs>
                      </a:gsLst>
                      <a:lin ang="5400000" scaled="0"/>
                    </a:gradFill>
                    <a:ea typeface="Segoe UI" pitchFamily="34" charset="0"/>
                    <a:cs typeface="Segoe UI Semilight" panose="020B0402040204020203" pitchFamily="34" charset="0"/>
                  </a:rPr>
                  <a:t>Static reports</a:t>
                </a:r>
              </a:p>
              <a:p>
                <a:pPr defTabSz="699354" fontAlgn="base">
                  <a:lnSpc>
                    <a:spcPct val="90000"/>
                  </a:lnSpc>
                  <a:spcBef>
                    <a:spcPct val="0"/>
                  </a:spcBef>
                  <a:spcAft>
                    <a:spcPct val="0"/>
                  </a:spcAft>
                </a:pPr>
                <a:r>
                  <a:rPr lang="en-US" sz="1050" dirty="0">
                    <a:gradFill>
                      <a:gsLst>
                        <a:gs pos="0">
                          <a:srgbClr val="FFFFFF"/>
                        </a:gs>
                        <a:gs pos="100000">
                          <a:srgbClr val="FFFFFF"/>
                        </a:gs>
                      </a:gsLst>
                      <a:lin ang="5400000" scaled="0"/>
                    </a:gradFill>
                    <a:ea typeface="Segoe UI" pitchFamily="34" charset="0"/>
                    <a:cs typeface="Segoe UI Semilight" panose="020B0402040204020203" pitchFamily="34" charset="0"/>
                  </a:rPr>
                  <a:t>What happened?</a:t>
                </a:r>
              </a:p>
            </p:txBody>
          </p:sp>
          <p:sp>
            <p:nvSpPr>
              <p:cNvPr id="28" name="TextBox 27"/>
              <p:cNvSpPr txBox="1"/>
              <p:nvPr/>
            </p:nvSpPr>
            <p:spPr>
              <a:xfrm>
                <a:off x="5747675" y="5071220"/>
                <a:ext cx="3359270" cy="517064"/>
              </a:xfrm>
              <a:prstGeom prst="rect">
                <a:avLst/>
              </a:prstGeom>
              <a:noFill/>
            </p:spPr>
            <p:txBody>
              <a:bodyPr wrap="square" lIns="137160" tIns="109728" rIns="137160" bIns="109728" rtlCol="0">
                <a:spAutoFit/>
              </a:bodyPr>
              <a:lstStyle/>
              <a:p>
                <a:pPr>
                  <a:lnSpc>
                    <a:spcPct val="90000"/>
                  </a:lnSpc>
                  <a:spcAft>
                    <a:spcPts val="450"/>
                  </a:spcAft>
                </a:pPr>
                <a:r>
                  <a:rPr lang="en-US" sz="1200" dirty="0">
                    <a:gradFill>
                      <a:gsLst>
                        <a:gs pos="2917">
                          <a:srgbClr val="FFFFFF"/>
                        </a:gs>
                        <a:gs pos="30000">
                          <a:srgbClr val="FFFFFF"/>
                        </a:gs>
                      </a:gsLst>
                      <a:lin ang="5400000" scaled="0"/>
                    </a:gradFill>
                    <a:cs typeface="Segoe UI Semilight" panose="020B0402040204020203" pitchFamily="34" charset="0"/>
                  </a:rPr>
                  <a:t>Manual process</a:t>
                </a:r>
              </a:p>
            </p:txBody>
          </p:sp>
        </p:grpSp>
      </p:grpSp>
    </p:spTree>
    <p:extLst>
      <p:ext uri="{BB962C8B-B14F-4D97-AF65-F5344CB8AC3E}">
        <p14:creationId xmlns:p14="http://schemas.microsoft.com/office/powerpoint/2010/main" val="926211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DeepLearning</a:t>
            </a:r>
            <a:endParaRPr lang="en-US" dirty="0"/>
          </a:p>
        </p:txBody>
      </p:sp>
      <p:sp>
        <p:nvSpPr>
          <p:cNvPr id="3" name="Content Placeholder 2"/>
          <p:cNvSpPr>
            <a:spLocks noGrp="1"/>
          </p:cNvSpPr>
          <p:nvPr>
            <p:ph idx="1"/>
          </p:nvPr>
        </p:nvSpPr>
        <p:spPr/>
        <p:txBody>
          <a:bodyPr/>
          <a:lstStyle/>
          <a:p>
            <a:r>
              <a:rPr lang="en-US" sz="2000" dirty="0" smtClean="0"/>
              <a:t>It a deeply stacked layer of Neural Networks</a:t>
            </a:r>
          </a:p>
          <a:p>
            <a:endParaRPr lang="en-US" dirty="0" smtClean="0"/>
          </a:p>
          <a:p>
            <a:r>
              <a:rPr lang="en-US" sz="2000" dirty="0" smtClean="0"/>
              <a:t>Neural Networks are Biologically inspired.</a:t>
            </a:r>
            <a:endParaRPr lang="en-US" sz="2000" dirty="0"/>
          </a:p>
        </p:txBody>
      </p:sp>
      <p:pic>
        <p:nvPicPr>
          <p:cNvPr id="4" name="Picture 3"/>
          <p:cNvPicPr>
            <a:picLocks noChangeAspect="1"/>
          </p:cNvPicPr>
          <p:nvPr/>
        </p:nvPicPr>
        <p:blipFill rotWithShape="1">
          <a:blip r:embed="rId2"/>
          <a:srcRect/>
          <a:stretch/>
        </p:blipFill>
        <p:spPr>
          <a:xfrm>
            <a:off x="5636390" y="923491"/>
            <a:ext cx="3031808" cy="1728130"/>
          </a:xfrm>
          <a:prstGeom prst="rect">
            <a:avLst/>
          </a:prstGeom>
        </p:spPr>
      </p:pic>
    </p:spTree>
    <p:extLst>
      <p:ext uri="{BB962C8B-B14F-4D97-AF65-F5344CB8AC3E}">
        <p14:creationId xmlns:p14="http://schemas.microsoft.com/office/powerpoint/2010/main" val="13711345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Categories of </a:t>
            </a:r>
            <a:r>
              <a:rPr lang="en-US" dirty="0" err="1" smtClean="0"/>
              <a:t>DeepLearning</a:t>
            </a:r>
            <a:endParaRPr lang="en-US" dirty="0"/>
          </a:p>
        </p:txBody>
      </p:sp>
      <p:sp>
        <p:nvSpPr>
          <p:cNvPr id="3" name="Content Placeholder 2"/>
          <p:cNvSpPr>
            <a:spLocks noGrp="1"/>
          </p:cNvSpPr>
          <p:nvPr>
            <p:ph idx="1"/>
          </p:nvPr>
        </p:nvSpPr>
        <p:spPr/>
        <p:txBody>
          <a:bodyPr/>
          <a:lstStyle/>
          <a:p>
            <a:r>
              <a:rPr lang="en-US" sz="2000" dirty="0" smtClean="0"/>
              <a:t>Supervised</a:t>
            </a:r>
          </a:p>
          <a:p>
            <a:pPr lvl="1"/>
            <a:r>
              <a:rPr lang="en-US" sz="2000" dirty="0" smtClean="0"/>
              <a:t> Train with Labeled Data and then you predict</a:t>
            </a:r>
          </a:p>
          <a:p>
            <a:pPr lvl="1"/>
            <a:r>
              <a:rPr lang="en-US" sz="2000" dirty="0" smtClean="0"/>
              <a:t> Most Success</a:t>
            </a:r>
          </a:p>
          <a:p>
            <a:r>
              <a:rPr lang="en-US" sz="2000" dirty="0" smtClean="0"/>
              <a:t>Unsupervised</a:t>
            </a:r>
          </a:p>
          <a:p>
            <a:pPr lvl="1"/>
            <a:r>
              <a:rPr lang="en-US" sz="2000" dirty="0" smtClean="0"/>
              <a:t> Understanding the data by finding hidden patterns</a:t>
            </a:r>
          </a:p>
          <a:p>
            <a:r>
              <a:rPr lang="en-US" sz="2000" dirty="0" smtClean="0"/>
              <a:t>Reinforcement Learning</a:t>
            </a:r>
          </a:p>
          <a:p>
            <a:pPr lvl="1"/>
            <a:r>
              <a:rPr lang="en-US" sz="2000" dirty="0" smtClean="0"/>
              <a:t> Animal Behavior </a:t>
            </a:r>
          </a:p>
          <a:p>
            <a:pPr lvl="1"/>
            <a:r>
              <a:rPr lang="en-US" sz="2000" dirty="0" smtClean="0"/>
              <a:t>Success with Games, Robotics,  Simulations</a:t>
            </a:r>
            <a:br>
              <a:rPr lang="en-US" sz="2000" dirty="0" smtClean="0"/>
            </a:br>
            <a:r>
              <a:rPr lang="en-US" sz="2000" dirty="0" smtClean="0"/>
              <a:t/>
            </a:r>
            <a:br>
              <a:rPr lang="en-US" sz="2000" dirty="0" smtClean="0"/>
            </a:br>
            <a:endParaRPr lang="en-US" sz="2000" dirty="0"/>
          </a:p>
        </p:txBody>
      </p:sp>
    </p:spTree>
    <p:extLst>
      <p:ext uri="{BB962C8B-B14F-4D97-AF65-F5344CB8AC3E}">
        <p14:creationId xmlns:p14="http://schemas.microsoft.com/office/powerpoint/2010/main" val="20393752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ILSRVC </a:t>
            </a:r>
            <a:r>
              <a:rPr lang="mr-IN" dirty="0" smtClean="0"/>
              <a:t>–</a:t>
            </a:r>
            <a:r>
              <a:rPr lang="en-US" dirty="0" smtClean="0"/>
              <a:t> </a:t>
            </a:r>
            <a:r>
              <a:rPr lang="en-US" dirty="0" err="1" smtClean="0"/>
              <a:t>Imagenet</a:t>
            </a:r>
            <a:endParaRPr lang="en-US" dirty="0"/>
          </a:p>
        </p:txBody>
      </p:sp>
      <p:pic>
        <p:nvPicPr>
          <p:cNvPr id="4" name="Picture 3"/>
          <p:cNvPicPr>
            <a:picLocks noChangeAspect="1"/>
          </p:cNvPicPr>
          <p:nvPr/>
        </p:nvPicPr>
        <p:blipFill>
          <a:blip r:embed="rId3"/>
          <a:stretch>
            <a:fillRect/>
          </a:stretch>
        </p:blipFill>
        <p:spPr>
          <a:xfrm>
            <a:off x="1067182" y="1050894"/>
            <a:ext cx="6031656" cy="3683816"/>
          </a:xfrm>
          <a:prstGeom prst="rect">
            <a:avLst/>
          </a:prstGeom>
        </p:spPr>
      </p:pic>
      <p:sp>
        <p:nvSpPr>
          <p:cNvPr id="3" name="Oval 2"/>
          <p:cNvSpPr/>
          <p:nvPr/>
        </p:nvSpPr>
        <p:spPr>
          <a:xfrm>
            <a:off x="4572000" y="2635624"/>
            <a:ext cx="882127" cy="763792"/>
          </a:xfrm>
          <a:prstGeom prst="ellipse">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74137" y="1861073"/>
            <a:ext cx="2371162" cy="307777"/>
          </a:xfrm>
          <a:prstGeom prst="rect">
            <a:avLst/>
          </a:prstGeom>
          <a:noFill/>
        </p:spPr>
        <p:txBody>
          <a:bodyPr wrap="none" rtlCol="0">
            <a:spAutoFit/>
          </a:bodyPr>
          <a:lstStyle/>
          <a:p>
            <a:r>
              <a:rPr lang="en-US" b="1" dirty="0" smtClean="0">
                <a:solidFill>
                  <a:srgbClr val="FF0000"/>
                </a:solidFill>
              </a:rPr>
              <a:t>Deep Learning Disruption</a:t>
            </a:r>
            <a:endParaRPr lang="en-US" b="1" dirty="0">
              <a:solidFill>
                <a:srgbClr val="FF0000"/>
              </a:solidFill>
            </a:endParaRPr>
          </a:p>
        </p:txBody>
      </p:sp>
      <p:cxnSp>
        <p:nvCxnSpPr>
          <p:cNvPr id="7" name="Curved Connector 6"/>
          <p:cNvCxnSpPr>
            <a:endCxn id="5" idx="1"/>
          </p:cNvCxnSpPr>
          <p:nvPr/>
        </p:nvCxnSpPr>
        <p:spPr>
          <a:xfrm flipV="1">
            <a:off x="5454127" y="2014962"/>
            <a:ext cx="1420010" cy="738998"/>
          </a:xfrm>
          <a:prstGeom prst="curvedConnector3">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7823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a:stretch/>
        </p:blipFill>
        <p:spPr>
          <a:xfrm>
            <a:off x="5033962" y="1678344"/>
            <a:ext cx="3031808" cy="1728130"/>
          </a:xfrm>
          <a:prstGeom prst="rect">
            <a:avLst/>
          </a:prstGeom>
        </p:spPr>
      </p:pic>
      <p:pic>
        <p:nvPicPr>
          <p:cNvPr id="6" name="Picture 5"/>
          <p:cNvPicPr>
            <a:picLocks noChangeAspect="1"/>
          </p:cNvPicPr>
          <p:nvPr/>
        </p:nvPicPr>
        <p:blipFill rotWithShape="1">
          <a:blip r:embed="rId4"/>
          <a:srcRect/>
          <a:stretch/>
        </p:blipFill>
        <p:spPr>
          <a:xfrm>
            <a:off x="957264" y="1762923"/>
            <a:ext cx="3031807" cy="1296097"/>
          </a:xfrm>
          <a:prstGeom prst="rect">
            <a:avLst/>
          </a:prstGeom>
        </p:spPr>
      </p:pic>
      <p:sp>
        <p:nvSpPr>
          <p:cNvPr id="2" name="Title 1"/>
          <p:cNvSpPr>
            <a:spLocks noGrp="1"/>
          </p:cNvSpPr>
          <p:nvPr>
            <p:ph type="title"/>
          </p:nvPr>
        </p:nvSpPr>
        <p:spPr>
          <a:xfrm>
            <a:off x="616137" y="480198"/>
            <a:ext cx="4653738" cy="1008731"/>
          </a:xfrm>
        </p:spPr>
        <p:txBody>
          <a:bodyPr>
            <a:normAutofit/>
          </a:bodyPr>
          <a:lstStyle/>
          <a:p>
            <a:r>
              <a:rPr lang="en-US" sz="3000"/>
              <a:t>Deep Learning</a:t>
            </a:r>
          </a:p>
        </p:txBody>
      </p:sp>
    </p:spTree>
    <p:extLst>
      <p:ext uri="{BB962C8B-B14F-4D97-AF65-F5344CB8AC3E}">
        <p14:creationId xmlns:p14="http://schemas.microsoft.com/office/powerpoint/2010/main" val="84100540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Networks</a:t>
            </a:r>
            <a:endParaRPr lang="en-US" dirty="0"/>
          </a:p>
        </p:txBody>
      </p:sp>
      <p:pic>
        <p:nvPicPr>
          <p:cNvPr id="4" name="Picture 3"/>
          <p:cNvPicPr>
            <a:picLocks noChangeAspect="1"/>
          </p:cNvPicPr>
          <p:nvPr/>
        </p:nvPicPr>
        <p:blipFill>
          <a:blip r:embed="rId2"/>
          <a:stretch>
            <a:fillRect/>
          </a:stretch>
        </p:blipFill>
        <p:spPr>
          <a:xfrm>
            <a:off x="898419" y="1366220"/>
            <a:ext cx="6012249" cy="3262929"/>
          </a:xfrm>
          <a:prstGeom prst="rect">
            <a:avLst/>
          </a:prstGeom>
        </p:spPr>
      </p:pic>
    </p:spTree>
    <p:extLst>
      <p:ext uri="{BB962C8B-B14F-4D97-AF65-F5344CB8AC3E}">
        <p14:creationId xmlns:p14="http://schemas.microsoft.com/office/powerpoint/2010/main" val="5922993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Networks -  Perceptron</a:t>
            </a:r>
            <a:endParaRPr lang="en-US" dirty="0"/>
          </a:p>
        </p:txBody>
      </p:sp>
      <p:sp>
        <p:nvSpPr>
          <p:cNvPr id="3" name="Text Placeholder 2"/>
          <p:cNvSpPr>
            <a:spLocks noGrp="1"/>
          </p:cNvSpPr>
          <p:nvPr>
            <p:ph type="body" idx="1"/>
          </p:nvPr>
        </p:nvSpPr>
        <p:spPr/>
        <p:txBody>
          <a:bodyPr/>
          <a:lstStyle/>
          <a:p>
            <a:r>
              <a:rPr lang="en-US" sz="2400" dirty="0" smtClean="0"/>
              <a:t>  Series of input values {x1, x2,</a:t>
            </a:r>
            <a:r>
              <a:rPr lang="mr-IN" sz="2400" dirty="0" smtClean="0"/>
              <a:t>…</a:t>
            </a:r>
            <a:r>
              <a:rPr lang="en-US" sz="2400" dirty="0" smtClean="0"/>
              <a:t>,</a:t>
            </a:r>
            <a:r>
              <a:rPr lang="en-US" sz="2400" dirty="0" err="1" smtClean="0"/>
              <a:t>xn</a:t>
            </a:r>
            <a:r>
              <a:rPr lang="en-US" sz="2400" dirty="0" smtClean="0"/>
              <a:t>}</a:t>
            </a:r>
          </a:p>
          <a:p>
            <a:r>
              <a:rPr lang="en-US" sz="2400" dirty="0"/>
              <a:t> </a:t>
            </a:r>
            <a:r>
              <a:rPr lang="en-US" sz="2400" dirty="0" smtClean="0"/>
              <a:t> Randomly initialized Weights {w1,w2,..wn}</a:t>
            </a:r>
          </a:p>
          <a:p>
            <a:r>
              <a:rPr lang="en-US" sz="2400" dirty="0"/>
              <a:t> </a:t>
            </a:r>
            <a:r>
              <a:rPr lang="en-US" sz="2400" dirty="0" smtClean="0"/>
              <a:t> Create a multi layer function of functions</a:t>
            </a:r>
            <a:endParaRPr lang="en-US" sz="1600" dirty="0" smtClean="0"/>
          </a:p>
          <a:p>
            <a:pPr marL="1092200" lvl="1" indent="-457200">
              <a:buFont typeface="+mj-lt"/>
              <a:buAutoNum type="arabicPeriod"/>
            </a:pPr>
            <a:r>
              <a:rPr lang="en-US" sz="2000" dirty="0"/>
              <a:t> </a:t>
            </a:r>
            <a:r>
              <a:rPr lang="en-US" sz="2000" dirty="0" smtClean="0"/>
              <a:t>Combing Linear Functions and Non Linear (Activation) Functions</a:t>
            </a:r>
          </a:p>
          <a:p>
            <a:pPr marL="1092200" lvl="1" indent="-457200">
              <a:buFont typeface="+mj-lt"/>
              <a:buAutoNum type="arabicPeriod"/>
            </a:pPr>
            <a:r>
              <a:rPr lang="en-US" sz="2000" dirty="0"/>
              <a:t> </a:t>
            </a:r>
            <a:r>
              <a:rPr lang="en-US" sz="2000" dirty="0" smtClean="0"/>
              <a:t>Stacking Each Layer of Combination on top of the other</a:t>
            </a:r>
            <a:endParaRPr lang="en-US" sz="2400" dirty="0"/>
          </a:p>
          <a:p>
            <a:pPr marL="692150" indent="-457200"/>
            <a:r>
              <a:rPr lang="en-US" sz="2400" dirty="0" smtClean="0"/>
              <a:t>The</a:t>
            </a:r>
            <a:r>
              <a:rPr lang="en-US" sz="2400" dirty="0"/>
              <a:t> </a:t>
            </a:r>
            <a:r>
              <a:rPr lang="en-US" sz="2400" dirty="0" smtClean="0"/>
              <a:t>above is called a </a:t>
            </a:r>
            <a:r>
              <a:rPr lang="en-US" sz="2400" b="1" dirty="0" smtClean="0"/>
              <a:t>Perceptron</a:t>
            </a:r>
            <a:endParaRPr lang="en-US" b="1" dirty="0" smtClean="0"/>
          </a:p>
        </p:txBody>
      </p:sp>
      <p:pic>
        <p:nvPicPr>
          <p:cNvPr id="4" name="Picture 3"/>
          <p:cNvPicPr>
            <a:picLocks noChangeAspect="1"/>
          </p:cNvPicPr>
          <p:nvPr/>
        </p:nvPicPr>
        <p:blipFill rotWithShape="1">
          <a:blip r:embed="rId2"/>
          <a:srcRect/>
          <a:stretch/>
        </p:blipFill>
        <p:spPr>
          <a:xfrm>
            <a:off x="5335176" y="3162899"/>
            <a:ext cx="3031808" cy="1728130"/>
          </a:xfrm>
          <a:prstGeom prst="rect">
            <a:avLst/>
          </a:prstGeom>
        </p:spPr>
      </p:pic>
    </p:spTree>
    <p:extLst>
      <p:ext uri="{BB962C8B-B14F-4D97-AF65-F5344CB8AC3E}">
        <p14:creationId xmlns:p14="http://schemas.microsoft.com/office/powerpoint/2010/main" val="313046560"/>
      </p:ext>
    </p:extLst>
  </p:cSld>
  <p:clrMapOvr>
    <a:masterClrMapping/>
  </p:clrMapOvr>
  <p:timing>
    <p:tnLst>
      <p:par>
        <p:cTn id="1" dur="indefinite" restart="never" nodeType="tmRoot"/>
      </p:par>
    </p:tnLst>
  </p:timing>
</p:sld>
</file>

<file path=ppt/theme/theme1.xml><?xml version="1.0" encoding="utf-8"?>
<a:theme xmlns:a="http://schemas.openxmlformats.org/drawingml/2006/main" name="Qubole Pitch Deck 111416">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304</TotalTime>
  <Words>612</Words>
  <Application>Microsoft Macintosh PowerPoint</Application>
  <PresentationFormat>On-screen Show (16:9)</PresentationFormat>
  <Paragraphs>140</Paragraphs>
  <Slides>18</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Avenir-Book</vt:lpstr>
      <vt:lpstr>Calibri</vt:lpstr>
      <vt:lpstr>Consolas</vt:lpstr>
      <vt:lpstr>Geneva</vt:lpstr>
      <vt:lpstr>Segoe UI</vt:lpstr>
      <vt:lpstr>Segoe UI Semilight</vt:lpstr>
      <vt:lpstr>Trebuchet MS</vt:lpstr>
      <vt:lpstr>Arial</vt:lpstr>
      <vt:lpstr>Source Sans Pro ExtraLight</vt:lpstr>
      <vt:lpstr>Qubole Pitch Deck 111416</vt:lpstr>
      <vt:lpstr>PowerPoint Presentation</vt:lpstr>
      <vt:lpstr>Agenda</vt:lpstr>
      <vt:lpstr>From data to decisions and actions</vt:lpstr>
      <vt:lpstr>DeepLearning</vt:lpstr>
      <vt:lpstr>Categories of DeepLearning</vt:lpstr>
      <vt:lpstr>ILSRVC – Imagenet</vt:lpstr>
      <vt:lpstr>Deep Learning</vt:lpstr>
      <vt:lpstr>Neural Networks</vt:lpstr>
      <vt:lpstr>Neural Networks -  Perceptron</vt:lpstr>
      <vt:lpstr>Neural Networks – Activation Functions</vt:lpstr>
      <vt:lpstr>Neural Networks - Loss</vt:lpstr>
      <vt:lpstr>Neural Networks – Back Propagation</vt:lpstr>
      <vt:lpstr>Sample Neural networks: Architectures</vt:lpstr>
      <vt:lpstr>Sample Networks – Multi Layered Architecture</vt:lpstr>
      <vt:lpstr>Reasons for Success</vt:lpstr>
      <vt:lpstr>www.image-net.org</vt:lpstr>
      <vt:lpstr>Machine Learning vs Deep Learning</vt:lpstr>
      <vt:lpstr>PowerPoint Presentation</vt:lpstr>
    </vt:vector>
  </TitlesOfParts>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Shivaji Dutta</cp:lastModifiedBy>
  <cp:revision>28</cp:revision>
  <dcterms:modified xsi:type="dcterms:W3CDTF">2017-06-01T07:11:36Z</dcterms:modified>
</cp:coreProperties>
</file>